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Calistoga" panose="020B0604020202020204" charset="0"/>
      <p:regular r:id="rId15"/>
    </p:embeddedFont>
    <p:embeddedFont>
      <p:font typeface="Red Hat Display"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ECDFB2-97D2-4FBC-AC3E-DC6225D18DD1}" v="8" dt="2022-11-07T15:15:15.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10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bani, Nahid" userId="2d9fa378-6ca7-43e6-97fb-896c7514377d" providerId="ADAL" clId="{A4ECDFB2-97D2-4FBC-AC3E-DC6225D18DD1}"/>
    <pc:docChg chg="undo custSel addSld delSld modSld">
      <pc:chgData name="Shabani, Nahid" userId="2d9fa378-6ca7-43e6-97fb-896c7514377d" providerId="ADAL" clId="{A4ECDFB2-97D2-4FBC-AC3E-DC6225D18DD1}" dt="2022-11-07T16:44:52.200" v="695" actId="20577"/>
      <pc:docMkLst>
        <pc:docMk/>
      </pc:docMkLst>
      <pc:sldChg chg="modSp mod">
        <pc:chgData name="Shabani, Nahid" userId="2d9fa378-6ca7-43e6-97fb-896c7514377d" providerId="ADAL" clId="{A4ECDFB2-97D2-4FBC-AC3E-DC6225D18DD1}" dt="2022-11-07T16:04:25.846" v="131" actId="2711"/>
        <pc:sldMkLst>
          <pc:docMk/>
          <pc:sldMk cId="0" sldId="257"/>
        </pc:sldMkLst>
        <pc:spChg chg="mod">
          <ac:chgData name="Shabani, Nahid" userId="2d9fa378-6ca7-43e6-97fb-896c7514377d" providerId="ADAL" clId="{A4ECDFB2-97D2-4FBC-AC3E-DC6225D18DD1}" dt="2022-11-07T16:04:25.846" v="131" actId="2711"/>
          <ac:spMkLst>
            <pc:docMk/>
            <pc:sldMk cId="0" sldId="257"/>
            <ac:spMk id="6" creationId="{00000000-0000-0000-0000-000000000000}"/>
          </ac:spMkLst>
        </pc:spChg>
      </pc:sldChg>
      <pc:sldChg chg="modSp mod">
        <pc:chgData name="Shabani, Nahid" userId="2d9fa378-6ca7-43e6-97fb-896c7514377d" providerId="ADAL" clId="{A4ECDFB2-97D2-4FBC-AC3E-DC6225D18DD1}" dt="2022-11-07T16:09:24.566" v="169" actId="20577"/>
        <pc:sldMkLst>
          <pc:docMk/>
          <pc:sldMk cId="0" sldId="258"/>
        </pc:sldMkLst>
        <pc:spChg chg="mod">
          <ac:chgData name="Shabani, Nahid" userId="2d9fa378-6ca7-43e6-97fb-896c7514377d" providerId="ADAL" clId="{A4ECDFB2-97D2-4FBC-AC3E-DC6225D18DD1}" dt="2022-11-07T16:09:24.566" v="169" actId="20577"/>
          <ac:spMkLst>
            <pc:docMk/>
            <pc:sldMk cId="0" sldId="258"/>
            <ac:spMk id="6" creationId="{00000000-0000-0000-0000-000000000000}"/>
          </ac:spMkLst>
        </pc:spChg>
      </pc:sldChg>
      <pc:sldChg chg="modSp mod">
        <pc:chgData name="Shabani, Nahid" userId="2d9fa378-6ca7-43e6-97fb-896c7514377d" providerId="ADAL" clId="{A4ECDFB2-97D2-4FBC-AC3E-DC6225D18DD1}" dt="2022-11-07T16:37:12.104" v="554" actId="2711"/>
        <pc:sldMkLst>
          <pc:docMk/>
          <pc:sldMk cId="0" sldId="259"/>
        </pc:sldMkLst>
        <pc:spChg chg="mod">
          <ac:chgData name="Shabani, Nahid" userId="2d9fa378-6ca7-43e6-97fb-896c7514377d" providerId="ADAL" clId="{A4ECDFB2-97D2-4FBC-AC3E-DC6225D18DD1}" dt="2022-11-07T16:37:12.104" v="554" actId="2711"/>
          <ac:spMkLst>
            <pc:docMk/>
            <pc:sldMk cId="0" sldId="259"/>
            <ac:spMk id="5" creationId="{00000000-0000-0000-0000-000000000000}"/>
          </ac:spMkLst>
        </pc:spChg>
        <pc:spChg chg="mod">
          <ac:chgData name="Shabani, Nahid" userId="2d9fa378-6ca7-43e6-97fb-896c7514377d" providerId="ADAL" clId="{A4ECDFB2-97D2-4FBC-AC3E-DC6225D18DD1}" dt="2022-11-07T16:35:55.402" v="541" actId="255"/>
          <ac:spMkLst>
            <pc:docMk/>
            <pc:sldMk cId="0" sldId="259"/>
            <ac:spMk id="6" creationId="{00000000-0000-0000-0000-000000000000}"/>
          </ac:spMkLst>
        </pc:spChg>
      </pc:sldChg>
      <pc:sldChg chg="modSp mod">
        <pc:chgData name="Shabani, Nahid" userId="2d9fa378-6ca7-43e6-97fb-896c7514377d" providerId="ADAL" clId="{A4ECDFB2-97D2-4FBC-AC3E-DC6225D18DD1}" dt="2022-11-07T16:34:11.811" v="526" actId="21"/>
        <pc:sldMkLst>
          <pc:docMk/>
          <pc:sldMk cId="0" sldId="260"/>
        </pc:sldMkLst>
        <pc:spChg chg="mod">
          <ac:chgData name="Shabani, Nahid" userId="2d9fa378-6ca7-43e6-97fb-896c7514377d" providerId="ADAL" clId="{A4ECDFB2-97D2-4FBC-AC3E-DC6225D18DD1}" dt="2022-11-07T16:34:11.811" v="526" actId="21"/>
          <ac:spMkLst>
            <pc:docMk/>
            <pc:sldMk cId="0" sldId="260"/>
            <ac:spMk id="4" creationId="{00000000-0000-0000-0000-000000000000}"/>
          </ac:spMkLst>
        </pc:spChg>
      </pc:sldChg>
      <pc:sldChg chg="modSp mod">
        <pc:chgData name="Shabani, Nahid" userId="2d9fa378-6ca7-43e6-97fb-896c7514377d" providerId="ADAL" clId="{A4ECDFB2-97D2-4FBC-AC3E-DC6225D18DD1}" dt="2022-11-07T16:39:22.048" v="612" actId="20577"/>
        <pc:sldMkLst>
          <pc:docMk/>
          <pc:sldMk cId="0" sldId="261"/>
        </pc:sldMkLst>
        <pc:spChg chg="mod">
          <ac:chgData name="Shabani, Nahid" userId="2d9fa378-6ca7-43e6-97fb-896c7514377d" providerId="ADAL" clId="{A4ECDFB2-97D2-4FBC-AC3E-DC6225D18DD1}" dt="2022-11-07T16:39:22.048" v="612" actId="20577"/>
          <ac:spMkLst>
            <pc:docMk/>
            <pc:sldMk cId="0" sldId="261"/>
            <ac:spMk id="3" creationId="{00000000-0000-0000-0000-000000000000}"/>
          </ac:spMkLst>
        </pc:spChg>
      </pc:sldChg>
      <pc:sldChg chg="modSp mod">
        <pc:chgData name="Shabani, Nahid" userId="2d9fa378-6ca7-43e6-97fb-896c7514377d" providerId="ADAL" clId="{A4ECDFB2-97D2-4FBC-AC3E-DC6225D18DD1}" dt="2022-11-07T16:43:18.141" v="687" actId="14100"/>
        <pc:sldMkLst>
          <pc:docMk/>
          <pc:sldMk cId="0" sldId="262"/>
        </pc:sldMkLst>
        <pc:spChg chg="mod">
          <ac:chgData name="Shabani, Nahid" userId="2d9fa378-6ca7-43e6-97fb-896c7514377d" providerId="ADAL" clId="{A4ECDFB2-97D2-4FBC-AC3E-DC6225D18DD1}" dt="2022-11-07T16:43:18.141" v="687" actId="14100"/>
          <ac:spMkLst>
            <pc:docMk/>
            <pc:sldMk cId="0" sldId="262"/>
            <ac:spMk id="3" creationId="{00000000-0000-0000-0000-000000000000}"/>
          </ac:spMkLst>
        </pc:spChg>
      </pc:sldChg>
      <pc:sldChg chg="addSp delSp modSp add mod setBg">
        <pc:chgData name="Shabani, Nahid" userId="2d9fa378-6ca7-43e6-97fb-896c7514377d" providerId="ADAL" clId="{A4ECDFB2-97D2-4FBC-AC3E-DC6225D18DD1}" dt="2022-11-07T16:44:52.200" v="695" actId="20577"/>
        <pc:sldMkLst>
          <pc:docMk/>
          <pc:sldMk cId="1790645815" sldId="264"/>
        </pc:sldMkLst>
        <pc:spChg chg="del mod">
          <ac:chgData name="Shabani, Nahid" userId="2d9fa378-6ca7-43e6-97fb-896c7514377d" providerId="ADAL" clId="{A4ECDFB2-97D2-4FBC-AC3E-DC6225D18DD1}" dt="2022-11-07T15:14:09.857" v="8" actId="478"/>
          <ac:spMkLst>
            <pc:docMk/>
            <pc:sldMk cId="1790645815" sldId="264"/>
            <ac:spMk id="5" creationId="{00000000-0000-0000-0000-000000000000}"/>
          </ac:spMkLst>
        </pc:spChg>
        <pc:spChg chg="mod">
          <ac:chgData name="Shabani, Nahid" userId="2d9fa378-6ca7-43e6-97fb-896c7514377d" providerId="ADAL" clId="{A4ECDFB2-97D2-4FBC-AC3E-DC6225D18DD1}" dt="2022-11-07T15:16:26.179" v="43" actId="1076"/>
          <ac:spMkLst>
            <pc:docMk/>
            <pc:sldMk cId="1790645815" sldId="264"/>
            <ac:spMk id="6" creationId="{00000000-0000-0000-0000-000000000000}"/>
          </ac:spMkLst>
        </pc:spChg>
        <pc:spChg chg="add mod ord">
          <ac:chgData name="Shabani, Nahid" userId="2d9fa378-6ca7-43e6-97fb-896c7514377d" providerId="ADAL" clId="{A4ECDFB2-97D2-4FBC-AC3E-DC6225D18DD1}" dt="2022-11-07T15:14:55.288" v="24" actId="1076"/>
          <ac:spMkLst>
            <pc:docMk/>
            <pc:sldMk cId="1790645815" sldId="264"/>
            <ac:spMk id="7" creationId="{FF19DCDA-7F94-86EC-5A4F-9EAC4B6B8899}"/>
          </ac:spMkLst>
        </pc:spChg>
        <pc:spChg chg="add mod">
          <ac:chgData name="Shabani, Nahid" userId="2d9fa378-6ca7-43e6-97fb-896c7514377d" providerId="ADAL" clId="{A4ECDFB2-97D2-4FBC-AC3E-DC6225D18DD1}" dt="2022-11-07T16:44:52.200" v="695" actId="20577"/>
          <ac:spMkLst>
            <pc:docMk/>
            <pc:sldMk cId="1790645815" sldId="264"/>
            <ac:spMk id="8" creationId="{F0E48FD6-84D0-9EB2-719B-EF101ED53667}"/>
          </ac:spMkLst>
        </pc:spChg>
      </pc:sldChg>
      <pc:sldChg chg="add del setBg">
        <pc:chgData name="Shabani, Nahid" userId="2d9fa378-6ca7-43e6-97fb-896c7514377d" providerId="ADAL" clId="{A4ECDFB2-97D2-4FBC-AC3E-DC6225D18DD1}" dt="2022-11-07T15:15:08.963" v="26"/>
        <pc:sldMkLst>
          <pc:docMk/>
          <pc:sldMk cId="1189365112" sldId="265"/>
        </pc:sldMkLst>
      </pc:sldChg>
      <pc:sldChg chg="add del setBg">
        <pc:chgData name="Shabani, Nahid" userId="2d9fa378-6ca7-43e6-97fb-896c7514377d" providerId="ADAL" clId="{A4ECDFB2-97D2-4FBC-AC3E-DC6225D18DD1}" dt="2022-11-07T15:13:56.907" v="7"/>
        <pc:sldMkLst>
          <pc:docMk/>
          <pc:sldMk cId="4100566270" sldId="265"/>
        </pc:sldMkLst>
      </pc:sldChg>
      <pc:sldChg chg="add del setBg">
        <pc:chgData name="Shabani, Nahid" userId="2d9fa378-6ca7-43e6-97fb-896c7514377d" providerId="ADAL" clId="{A4ECDFB2-97D2-4FBC-AC3E-DC6225D18DD1}" dt="2022-11-07T15:13:49.789" v="5"/>
        <pc:sldMkLst>
          <pc:docMk/>
          <pc:sldMk cId="4251112981"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5.png"/><Relationship Id="rId3" Type="http://schemas.openxmlformats.org/officeDocument/2006/relationships/image" Target="../media/image22.svg"/><Relationship Id="rId21" Type="http://schemas.openxmlformats.org/officeDocument/2006/relationships/image" Target="../media/image38.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5" Type="http://schemas.openxmlformats.org/officeDocument/2006/relationships/image" Target="../media/image14.sv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24" Type="http://schemas.openxmlformats.org/officeDocument/2006/relationships/image" Target="../media/image13.png"/><Relationship Id="rId5" Type="http://schemas.openxmlformats.org/officeDocument/2006/relationships/image" Target="../media/image24.svg"/><Relationship Id="rId15" Type="http://schemas.openxmlformats.org/officeDocument/2006/relationships/image" Target="../media/image34.svg"/><Relationship Id="rId23" Type="http://schemas.openxmlformats.org/officeDocument/2006/relationships/image" Target="../media/image40.svg"/><Relationship Id="rId10" Type="http://schemas.openxmlformats.org/officeDocument/2006/relationships/image" Target="../media/image29.png"/><Relationship Id="rId19" Type="http://schemas.openxmlformats.org/officeDocument/2006/relationships/image" Target="../media/image6.sv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 Id="rId22"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D8B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870170"/>
            <a:ext cx="7238744" cy="161884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53345" y="8870170"/>
            <a:ext cx="7238744" cy="1618846"/>
          </a:xfrm>
          <a:prstGeom prst="rect">
            <a:avLst/>
          </a:prstGeom>
        </p:spPr>
      </p:pic>
      <p:pic>
        <p:nvPicPr>
          <p:cNvPr id="4" name="Picture 4"/>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0544"/>
          <a:stretch/>
        </p:blipFill>
        <p:spPr>
          <a:xfrm flipH="1">
            <a:off x="-2" y="0"/>
            <a:ext cx="8740973" cy="9679593"/>
          </a:xfrm>
          <a:prstGeom prst="rect">
            <a:avLst/>
          </a:prstGeom>
        </p:spPr>
      </p:pic>
      <p:pic>
        <p:nvPicPr>
          <p:cNvPr id="5" name="Picture 5"/>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1692"/>
          <a:stretch/>
        </p:blipFill>
        <p:spPr>
          <a:xfrm>
            <a:off x="14067233" y="8870170"/>
            <a:ext cx="4220767" cy="1618846"/>
          </a:xfrm>
          <a:prstGeom prst="rect">
            <a:avLst/>
          </a:prstGeom>
        </p:spPr>
      </p:pic>
      <p:sp>
        <p:nvSpPr>
          <p:cNvPr id="6" name="TextBox 6"/>
          <p:cNvSpPr txBox="1"/>
          <p:nvPr/>
        </p:nvSpPr>
        <p:spPr>
          <a:xfrm>
            <a:off x="8093115" y="3151877"/>
            <a:ext cx="8725249" cy="3700845"/>
          </a:xfrm>
          <a:prstGeom prst="rect">
            <a:avLst/>
          </a:prstGeom>
        </p:spPr>
        <p:txBody>
          <a:bodyPr lIns="0" tIns="0" rIns="0" bIns="0" rtlCol="0" anchor="t">
            <a:spAutoFit/>
          </a:bodyPr>
          <a:lstStyle/>
          <a:p>
            <a:pPr algn="ctr">
              <a:lnSpc>
                <a:spcPts val="5827"/>
              </a:lnSpc>
            </a:pPr>
            <a:r>
              <a:rPr lang="en-US" sz="5827" spc="291">
                <a:solidFill>
                  <a:srgbClr val="653924"/>
                </a:solidFill>
                <a:latin typeface="Calistoga"/>
              </a:rPr>
              <a:t>Just Playing Doctor? Shorter Coats Make Young Residents Feel Naked</a:t>
            </a:r>
          </a:p>
          <a:p>
            <a:pPr algn="ctr">
              <a:lnSpc>
                <a:spcPts val="5827"/>
              </a:lnSpc>
            </a:pPr>
            <a:endParaRPr lang="en-US" sz="5827" spc="291">
              <a:solidFill>
                <a:srgbClr val="653924"/>
              </a:solidFill>
              <a:latin typeface="Calistoga"/>
            </a:endParaRPr>
          </a:p>
        </p:txBody>
      </p:sp>
      <p:grpSp>
        <p:nvGrpSpPr>
          <p:cNvPr id="7" name="Group 7"/>
          <p:cNvGrpSpPr/>
          <p:nvPr/>
        </p:nvGrpSpPr>
        <p:grpSpPr>
          <a:xfrm rot="18835336">
            <a:off x="14095110" y="-136572"/>
            <a:ext cx="3546478" cy="4888325"/>
            <a:chOff x="207225" y="199273"/>
            <a:chExt cx="5717606" cy="8097078"/>
          </a:xfrm>
        </p:grpSpPr>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67331">
              <a:off x="207225" y="199273"/>
              <a:ext cx="3956117" cy="409767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196114">
              <a:off x="1968714" y="4198678"/>
              <a:ext cx="3956117" cy="4097673"/>
            </a:xfrm>
            <a:prstGeom prst="rect">
              <a:avLst/>
            </a:prstGeom>
          </p:spPr>
        </p:pic>
      </p:gr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73746" y="1830263"/>
            <a:ext cx="3682049" cy="7849330"/>
          </a:xfrm>
          <a:prstGeom prst="rect">
            <a:avLst/>
          </a:prstGeom>
        </p:spPr>
      </p:pic>
      <p:sp>
        <p:nvSpPr>
          <p:cNvPr id="12" name="TextBox 12"/>
          <p:cNvSpPr txBox="1"/>
          <p:nvPr/>
        </p:nvSpPr>
        <p:spPr>
          <a:xfrm>
            <a:off x="8534051" y="7125548"/>
            <a:ext cx="8284313" cy="459926"/>
          </a:xfrm>
          <a:prstGeom prst="rect">
            <a:avLst/>
          </a:prstGeom>
        </p:spPr>
        <p:txBody>
          <a:bodyPr lIns="0" tIns="0" rIns="0" bIns="0" rtlCol="0" anchor="t">
            <a:spAutoFit/>
          </a:bodyPr>
          <a:lstStyle/>
          <a:p>
            <a:pPr algn="ctr">
              <a:lnSpc>
                <a:spcPts val="3536"/>
              </a:lnSpc>
            </a:pPr>
            <a:r>
              <a:rPr lang="en-US" sz="3214">
                <a:solidFill>
                  <a:srgbClr val="653924"/>
                </a:solidFill>
                <a:latin typeface="Red Hat Display"/>
              </a:rPr>
              <a:t>Presented by: Nahid Shabani</a:t>
            </a:r>
          </a:p>
        </p:txBody>
      </p:sp>
      <p:sp>
        <p:nvSpPr>
          <p:cNvPr id="13" name="TextBox 13"/>
          <p:cNvSpPr txBox="1"/>
          <p:nvPr/>
        </p:nvSpPr>
        <p:spPr>
          <a:xfrm>
            <a:off x="8534051" y="6637047"/>
            <a:ext cx="8284313" cy="459926"/>
          </a:xfrm>
          <a:prstGeom prst="rect">
            <a:avLst/>
          </a:prstGeom>
        </p:spPr>
        <p:txBody>
          <a:bodyPr lIns="0" tIns="0" rIns="0" bIns="0" rtlCol="0" anchor="t">
            <a:spAutoFit/>
          </a:bodyPr>
          <a:lstStyle/>
          <a:p>
            <a:pPr algn="ctr">
              <a:lnSpc>
                <a:spcPts val="3536"/>
              </a:lnSpc>
            </a:pPr>
            <a:r>
              <a:rPr lang="en-US" sz="3214" spc="3">
                <a:solidFill>
                  <a:srgbClr val="653924"/>
                </a:solidFill>
                <a:latin typeface="Red Hat Display"/>
              </a:rPr>
              <a:t>FCS 327/427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9200"/>
        </a:solidFill>
        <a:effectLst/>
      </p:bgPr>
    </p:bg>
    <p:spTree>
      <p:nvGrpSpPr>
        <p:cNvPr id="1" name=""/>
        <p:cNvGrpSpPr/>
        <p:nvPr/>
      </p:nvGrpSpPr>
      <p:grpSpPr>
        <a:xfrm>
          <a:off x="0" y="0"/>
          <a:ext cx="0" cy="0"/>
          <a:chOff x="0" y="0"/>
          <a:chExt cx="0" cy="0"/>
        </a:xfrm>
      </p:grpSpPr>
      <p:grpSp>
        <p:nvGrpSpPr>
          <p:cNvPr id="2" name="Group 2"/>
          <p:cNvGrpSpPr/>
          <p:nvPr/>
        </p:nvGrpSpPr>
        <p:grpSpPr>
          <a:xfrm>
            <a:off x="0" y="8704666"/>
            <a:ext cx="18288000" cy="1582334"/>
            <a:chOff x="0" y="0"/>
            <a:chExt cx="6186311" cy="535259"/>
          </a:xfrm>
        </p:grpSpPr>
        <p:sp>
          <p:nvSpPr>
            <p:cNvPr id="3" name="Freeform 3"/>
            <p:cNvSpPr/>
            <p:nvPr/>
          </p:nvSpPr>
          <p:spPr>
            <a:xfrm>
              <a:off x="0" y="0"/>
              <a:ext cx="6186311" cy="535259"/>
            </a:xfrm>
            <a:custGeom>
              <a:avLst/>
              <a:gdLst/>
              <a:ahLst/>
              <a:cxnLst/>
              <a:rect l="l" t="t" r="r" b="b"/>
              <a:pathLst>
                <a:path w="6186311" h="535259">
                  <a:moveTo>
                    <a:pt x="0" y="0"/>
                  </a:moveTo>
                  <a:lnTo>
                    <a:pt x="6186311" y="0"/>
                  </a:lnTo>
                  <a:lnTo>
                    <a:pt x="6186311" y="535259"/>
                  </a:lnTo>
                  <a:lnTo>
                    <a:pt x="0" y="535259"/>
                  </a:lnTo>
                  <a:close/>
                </a:path>
              </a:pathLst>
            </a:custGeom>
            <a:solidFill>
              <a:srgbClr val="EFE9C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6382" flipH="1">
            <a:off x="-566841" y="1871943"/>
            <a:ext cx="9047266" cy="8422182"/>
          </a:xfrm>
          <a:prstGeom prst="rect">
            <a:avLst/>
          </a:prstGeom>
        </p:spPr>
      </p:pic>
      <p:sp>
        <p:nvSpPr>
          <p:cNvPr id="5" name="TextBox 5"/>
          <p:cNvSpPr txBox="1"/>
          <p:nvPr/>
        </p:nvSpPr>
        <p:spPr>
          <a:xfrm>
            <a:off x="5126746" y="571500"/>
            <a:ext cx="12132554" cy="2177453"/>
          </a:xfrm>
          <a:prstGeom prst="rect">
            <a:avLst/>
          </a:prstGeom>
        </p:spPr>
        <p:txBody>
          <a:bodyPr lIns="0" tIns="0" rIns="0" bIns="0" rtlCol="0" anchor="t">
            <a:spAutoFit/>
          </a:bodyPr>
          <a:lstStyle/>
          <a:p>
            <a:pPr algn="just">
              <a:lnSpc>
                <a:spcPts val="4221"/>
              </a:lnSpc>
            </a:pPr>
            <a:r>
              <a:rPr lang="en-US" sz="4742" spc="237" dirty="0">
                <a:solidFill>
                  <a:srgbClr val="F9F5F4"/>
                </a:solidFill>
                <a:latin typeface="Calistoga"/>
              </a:rPr>
              <a:t>What distinguishes a doctor most? The stethoscope? The fees? Or is it that long, white coat?</a:t>
            </a:r>
          </a:p>
          <a:p>
            <a:pPr algn="just">
              <a:lnSpc>
                <a:spcPts val="4221"/>
              </a:lnSpc>
            </a:pPr>
            <a:endParaRPr lang="en-US" sz="4742" spc="237" dirty="0">
              <a:solidFill>
                <a:srgbClr val="F9F5F4"/>
              </a:solidFill>
              <a:latin typeface="Calistoga"/>
            </a:endParaRPr>
          </a:p>
        </p:txBody>
      </p:sp>
      <p:sp>
        <p:nvSpPr>
          <p:cNvPr id="6" name="TextBox 6"/>
          <p:cNvSpPr txBox="1"/>
          <p:nvPr/>
        </p:nvSpPr>
        <p:spPr>
          <a:xfrm>
            <a:off x="8087809" y="2714887"/>
            <a:ext cx="9410432" cy="5668218"/>
          </a:xfrm>
          <a:prstGeom prst="rect">
            <a:avLst/>
          </a:prstGeom>
        </p:spPr>
        <p:txBody>
          <a:bodyPr lIns="0" tIns="0" rIns="0" bIns="0" rtlCol="0" anchor="t">
            <a:spAutoFit/>
          </a:bodyPr>
          <a:lstStyle/>
          <a:p>
            <a:pPr algn="just">
              <a:lnSpc>
                <a:spcPts val="3405"/>
              </a:lnSpc>
            </a:pPr>
            <a:r>
              <a:rPr lang="en-US" sz="2961" dirty="0">
                <a:solidFill>
                  <a:srgbClr val="FFFFFF"/>
                </a:solidFill>
                <a:latin typeface="+mj-lt"/>
              </a:rPr>
              <a:t>White coats aren’t just about status. They protect a doctor's regular clothes, typically shirts, ties, blouses, and such from blood and other stains and germs.</a:t>
            </a:r>
          </a:p>
          <a:p>
            <a:pPr algn="just">
              <a:lnSpc>
                <a:spcPts val="3405"/>
              </a:lnSpc>
            </a:pPr>
            <a:r>
              <a:rPr lang="en-US" sz="2961" dirty="0">
                <a:solidFill>
                  <a:srgbClr val="FFFFFF"/>
                </a:solidFill>
                <a:latin typeface="+mj-lt"/>
              </a:rPr>
              <a:t>Their deep pockets are handy for carrying prescription pads, stethoscopes, and other small tools.</a:t>
            </a:r>
          </a:p>
          <a:p>
            <a:pPr algn="just">
              <a:lnSpc>
                <a:spcPts val="3405"/>
              </a:lnSpc>
            </a:pPr>
            <a:endParaRPr lang="en-US" sz="2961" dirty="0">
              <a:solidFill>
                <a:srgbClr val="FFFFFF"/>
              </a:solidFill>
              <a:latin typeface="+mj-lt"/>
            </a:endParaRPr>
          </a:p>
          <a:p>
            <a:pPr algn="just">
              <a:lnSpc>
                <a:spcPts val="3405"/>
              </a:lnSpc>
            </a:pPr>
            <a:r>
              <a:rPr lang="en-US" sz="2961" dirty="0">
                <a:solidFill>
                  <a:srgbClr val="FFFFFF"/>
                </a:solidFill>
                <a:latin typeface="+mj-lt"/>
              </a:rPr>
              <a:t>But during 17th century, length of coat was used to make distinctions. British and American physicians wore long coats, and surgeons short ones. </a:t>
            </a:r>
          </a:p>
          <a:p>
            <a:pPr algn="just">
              <a:lnSpc>
                <a:spcPts val="3405"/>
              </a:lnSpc>
            </a:pPr>
            <a:r>
              <a:rPr lang="en-US" sz="2961" dirty="0">
                <a:solidFill>
                  <a:srgbClr val="FFFFFF"/>
                </a:solidFill>
                <a:latin typeface="+mj-lt"/>
              </a:rPr>
              <a:t>By the early 20th century, it was common in America for medical residents and interns to wear short white coats, while veteran doctors wear long ones.</a:t>
            </a:r>
          </a:p>
          <a:p>
            <a:pPr algn="just">
              <a:lnSpc>
                <a:spcPts val="3405"/>
              </a:lnSpc>
            </a:pPr>
            <a:endParaRPr lang="en-US" sz="2961" dirty="0">
              <a:solidFill>
                <a:srgbClr val="FFFFFF"/>
              </a:solidFill>
              <a:latin typeface="Calistoga" panose="020B0604020202020204" charset="0"/>
            </a:endParaRP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297499">
            <a:off x="15645859" y="7932941"/>
            <a:ext cx="2253979" cy="233463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011703">
            <a:off x="12481854" y="7945170"/>
            <a:ext cx="2323787" cy="24069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9CF"/>
        </a:solidFill>
        <a:effectLst/>
      </p:bgPr>
    </p:bg>
    <p:spTree>
      <p:nvGrpSpPr>
        <p:cNvPr id="1" name=""/>
        <p:cNvGrpSpPr/>
        <p:nvPr/>
      </p:nvGrpSpPr>
      <p:grpSpPr>
        <a:xfrm>
          <a:off x="0" y="0"/>
          <a:ext cx="0" cy="0"/>
          <a:chOff x="0" y="0"/>
          <a:chExt cx="0" cy="0"/>
        </a:xfrm>
      </p:grpSpPr>
      <p:grpSp>
        <p:nvGrpSpPr>
          <p:cNvPr id="2" name="Group 2"/>
          <p:cNvGrpSpPr/>
          <p:nvPr/>
        </p:nvGrpSpPr>
        <p:grpSpPr>
          <a:xfrm>
            <a:off x="0" y="8704666"/>
            <a:ext cx="18288000" cy="1582334"/>
            <a:chOff x="0" y="0"/>
            <a:chExt cx="6186311" cy="535259"/>
          </a:xfrm>
        </p:grpSpPr>
        <p:sp>
          <p:nvSpPr>
            <p:cNvPr id="3" name="Freeform 3"/>
            <p:cNvSpPr/>
            <p:nvPr/>
          </p:nvSpPr>
          <p:spPr>
            <a:xfrm>
              <a:off x="0" y="0"/>
              <a:ext cx="6186311" cy="535259"/>
            </a:xfrm>
            <a:custGeom>
              <a:avLst/>
              <a:gdLst/>
              <a:ahLst/>
              <a:cxnLst/>
              <a:rect l="l" t="t" r="r" b="b"/>
              <a:pathLst>
                <a:path w="6186311" h="535259">
                  <a:moveTo>
                    <a:pt x="0" y="0"/>
                  </a:moveTo>
                  <a:lnTo>
                    <a:pt x="6186311" y="0"/>
                  </a:lnTo>
                  <a:lnTo>
                    <a:pt x="6186311" y="535259"/>
                  </a:lnTo>
                  <a:lnTo>
                    <a:pt x="0" y="535259"/>
                  </a:lnTo>
                  <a:close/>
                </a:path>
              </a:pathLst>
            </a:custGeom>
            <a:solidFill>
              <a:srgbClr val="969200"/>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06004" y="780474"/>
            <a:ext cx="3633930" cy="92104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317193" y="1418604"/>
            <a:ext cx="3595497" cy="8308922"/>
          </a:xfrm>
          <a:prstGeom prst="rect">
            <a:avLst/>
          </a:prstGeom>
        </p:spPr>
      </p:pic>
      <p:sp>
        <p:nvSpPr>
          <p:cNvPr id="6" name="TextBox 6"/>
          <p:cNvSpPr txBox="1"/>
          <p:nvPr/>
        </p:nvSpPr>
        <p:spPr>
          <a:xfrm>
            <a:off x="427301" y="675699"/>
            <a:ext cx="10889892" cy="7552709"/>
          </a:xfrm>
          <a:prstGeom prst="rect">
            <a:avLst/>
          </a:prstGeom>
        </p:spPr>
        <p:txBody>
          <a:bodyPr lIns="0" tIns="0" rIns="0" bIns="0" rtlCol="0" anchor="t">
            <a:spAutoFit/>
          </a:bodyPr>
          <a:lstStyle/>
          <a:p>
            <a:pPr marL="782742" lvl="1" indent="-391371">
              <a:lnSpc>
                <a:spcPts val="5438"/>
              </a:lnSpc>
              <a:buFont typeface="Arial"/>
              <a:buChar char="•"/>
            </a:pPr>
            <a:r>
              <a:rPr lang="en-US" sz="3200" dirty="0">
                <a:solidFill>
                  <a:srgbClr val="4B230F"/>
                </a:solidFill>
                <a:latin typeface="+mj-lt"/>
              </a:rPr>
              <a:t>It's been the controversial question at Duke University Medical Center when a young doctor, Jamy Ard, brought up the question if residents could start wearing long coats. </a:t>
            </a:r>
          </a:p>
          <a:p>
            <a:pPr marL="782742" lvl="1" indent="-391371">
              <a:lnSpc>
                <a:spcPts val="5438"/>
              </a:lnSpc>
              <a:buFont typeface="Arial"/>
              <a:buChar char="•"/>
            </a:pPr>
            <a:endParaRPr lang="en-US" sz="3200" dirty="0">
              <a:solidFill>
                <a:srgbClr val="4B230F"/>
              </a:solidFill>
              <a:latin typeface="+mj-lt"/>
            </a:endParaRPr>
          </a:p>
          <a:p>
            <a:pPr marL="782742" lvl="1" indent="-391371">
              <a:lnSpc>
                <a:spcPts val="5438"/>
              </a:lnSpc>
              <a:buFont typeface="Arial"/>
              <a:buChar char="•"/>
            </a:pPr>
            <a:r>
              <a:rPr lang="en-US" sz="3200" dirty="0">
                <a:solidFill>
                  <a:srgbClr val="4B230F"/>
                </a:solidFill>
                <a:latin typeface="+mj-lt"/>
              </a:rPr>
              <a:t>The department policy restricted the use of knee-length white coats just to veteran doctors.</a:t>
            </a:r>
          </a:p>
          <a:p>
            <a:pPr marL="391371" lvl="1">
              <a:lnSpc>
                <a:spcPts val="5438"/>
              </a:lnSpc>
            </a:pPr>
            <a:r>
              <a:rPr lang="en-US" sz="3200" dirty="0">
                <a:solidFill>
                  <a:srgbClr val="4B230F"/>
                </a:solidFill>
                <a:latin typeface="+mj-lt"/>
              </a:rPr>
              <a:t> </a:t>
            </a:r>
          </a:p>
          <a:p>
            <a:pPr marL="782742" lvl="1" indent="-391371">
              <a:lnSpc>
                <a:spcPts val="5438"/>
              </a:lnSpc>
              <a:buFont typeface="Arial"/>
              <a:buChar char="•"/>
            </a:pPr>
            <a:r>
              <a:rPr lang="en-US" sz="3200" dirty="0">
                <a:solidFill>
                  <a:srgbClr val="4B230F"/>
                </a:solidFill>
                <a:latin typeface="+mj-lt"/>
              </a:rPr>
              <a:t>Internal-medicine residents had to wear blazer-length white coats, even though residents in surgery and pediatrics, had recently switched to the longer coats.</a:t>
            </a:r>
          </a:p>
          <a:p>
            <a:pPr algn="l">
              <a:lnSpc>
                <a:spcPts val="5438"/>
              </a:lnSpc>
            </a:pPr>
            <a:endParaRPr lang="en-US" sz="3200" dirty="0">
              <a:solidFill>
                <a:srgbClr val="4B230F"/>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69200"/>
        </a:solidFill>
        <a:effectLst/>
      </p:bgPr>
    </p:bg>
    <p:spTree>
      <p:nvGrpSpPr>
        <p:cNvPr id="1" name=""/>
        <p:cNvGrpSpPr/>
        <p:nvPr/>
      </p:nvGrpSpPr>
      <p:grpSpPr>
        <a:xfrm>
          <a:off x="0" y="0"/>
          <a:ext cx="0" cy="0"/>
          <a:chOff x="0" y="0"/>
          <a:chExt cx="0" cy="0"/>
        </a:xfrm>
      </p:grpSpPr>
      <p:grpSp>
        <p:nvGrpSpPr>
          <p:cNvPr id="2" name="Group 2"/>
          <p:cNvGrpSpPr/>
          <p:nvPr/>
        </p:nvGrpSpPr>
        <p:grpSpPr>
          <a:xfrm>
            <a:off x="0" y="9464328"/>
            <a:ext cx="18288000" cy="822672"/>
            <a:chOff x="0" y="0"/>
            <a:chExt cx="6186311" cy="278287"/>
          </a:xfrm>
        </p:grpSpPr>
        <p:sp>
          <p:nvSpPr>
            <p:cNvPr id="3" name="Freeform 3"/>
            <p:cNvSpPr/>
            <p:nvPr/>
          </p:nvSpPr>
          <p:spPr>
            <a:xfrm>
              <a:off x="0" y="0"/>
              <a:ext cx="6186311" cy="278287"/>
            </a:xfrm>
            <a:custGeom>
              <a:avLst/>
              <a:gdLst/>
              <a:ahLst/>
              <a:cxnLst/>
              <a:rect l="l" t="t" r="r" b="b"/>
              <a:pathLst>
                <a:path w="6186311" h="278287">
                  <a:moveTo>
                    <a:pt x="0" y="0"/>
                  </a:moveTo>
                  <a:lnTo>
                    <a:pt x="6186311" y="0"/>
                  </a:lnTo>
                  <a:lnTo>
                    <a:pt x="6186311" y="278287"/>
                  </a:lnTo>
                  <a:lnTo>
                    <a:pt x="0" y="278287"/>
                  </a:lnTo>
                  <a:close/>
                </a:path>
              </a:pathLst>
            </a:custGeom>
            <a:solidFill>
              <a:srgbClr val="EFE9C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095500"/>
            <a:ext cx="6698935" cy="7368828"/>
          </a:xfrm>
          <a:prstGeom prst="rect">
            <a:avLst/>
          </a:prstGeom>
        </p:spPr>
      </p:pic>
      <p:sp>
        <p:nvSpPr>
          <p:cNvPr id="5" name="TextBox 5"/>
          <p:cNvSpPr txBox="1"/>
          <p:nvPr/>
        </p:nvSpPr>
        <p:spPr>
          <a:xfrm>
            <a:off x="6400800" y="822672"/>
            <a:ext cx="11655267" cy="9205853"/>
          </a:xfrm>
          <a:prstGeom prst="rect">
            <a:avLst/>
          </a:prstGeom>
        </p:spPr>
        <p:txBody>
          <a:bodyPr wrap="square" lIns="0" tIns="0" rIns="0" bIns="0" rtlCol="0" anchor="t">
            <a:spAutoFit/>
          </a:bodyPr>
          <a:lstStyle/>
          <a:p>
            <a:pPr marL="514700" lvl="1" indent="-257350">
              <a:lnSpc>
                <a:spcPts val="3575"/>
              </a:lnSpc>
              <a:buFont typeface="Arial"/>
              <a:buChar char="•"/>
            </a:pPr>
            <a:r>
              <a:rPr lang="en-US" sz="2600" dirty="0">
                <a:solidFill>
                  <a:schemeClr val="bg1"/>
                </a:solidFill>
                <a:latin typeface="+mj-lt"/>
              </a:rPr>
              <a:t>Nowadays, very few hospitals maintain such sartorial distinctions.</a:t>
            </a:r>
          </a:p>
          <a:p>
            <a:pPr marL="514700" lvl="1" indent="-257350">
              <a:lnSpc>
                <a:spcPts val="3575"/>
              </a:lnSpc>
              <a:buFont typeface="Arial"/>
              <a:buChar char="•"/>
            </a:pPr>
            <a:endParaRPr lang="en-US" sz="2600" dirty="0">
              <a:solidFill>
                <a:schemeClr val="bg1"/>
              </a:solidFill>
              <a:latin typeface="+mj-lt"/>
            </a:endParaRPr>
          </a:p>
          <a:p>
            <a:pPr marL="514700" lvl="1" indent="-257350">
              <a:lnSpc>
                <a:spcPts val="3575"/>
              </a:lnSpc>
              <a:buFont typeface="Arial"/>
              <a:buChar char="•"/>
            </a:pPr>
            <a:r>
              <a:rPr lang="en-US" sz="2600" dirty="0">
                <a:solidFill>
                  <a:schemeClr val="bg1"/>
                </a:solidFill>
                <a:latin typeface="+mj-lt"/>
              </a:rPr>
              <a:t>At Duke, sometimes even managers in environmental services wear long coats. Even though </a:t>
            </a:r>
            <a:r>
              <a:rPr lang="en-US" sz="2600" dirty="0">
                <a:solidFill>
                  <a:schemeClr val="bg1"/>
                </a:solidFill>
                <a:effectLst/>
                <a:latin typeface="+mj-lt"/>
                <a:ea typeface="Times New Roman" panose="02020603050405020304" pitchFamily="18" charset="0"/>
              </a:rPr>
              <a:t>butchers, barbers and cosmetics clerks did to earn them</a:t>
            </a:r>
            <a:endParaRPr lang="en-US" sz="2600" dirty="0">
              <a:solidFill>
                <a:schemeClr val="bg1"/>
              </a:solidFill>
              <a:latin typeface="+mj-lt"/>
            </a:endParaRPr>
          </a:p>
          <a:p>
            <a:pPr marL="257350" lvl="1">
              <a:lnSpc>
                <a:spcPts val="3575"/>
              </a:lnSpc>
            </a:pPr>
            <a:endParaRPr lang="en-US" sz="2600" dirty="0">
              <a:solidFill>
                <a:schemeClr val="bg1"/>
              </a:solidFill>
              <a:latin typeface="+mj-lt"/>
            </a:endParaRPr>
          </a:p>
          <a:p>
            <a:pPr marL="514700" lvl="1" indent="-257350">
              <a:lnSpc>
                <a:spcPts val="3575"/>
              </a:lnSpc>
              <a:buFont typeface="Arial"/>
              <a:buChar char="•"/>
            </a:pPr>
            <a:r>
              <a:rPr lang="en-US" sz="2600" dirty="0">
                <a:solidFill>
                  <a:schemeClr val="bg1"/>
                </a:solidFill>
                <a:latin typeface="+mj-lt"/>
              </a:rPr>
              <a:t>In response to Dr. Jamy Ard, any change in coat-length policy, should be considered by the Graduate Medical Education committee, which oversees the residency program and is composed entirely of full-fledged. </a:t>
            </a:r>
          </a:p>
          <a:p>
            <a:pPr marL="257350" lvl="1">
              <a:lnSpc>
                <a:spcPts val="3575"/>
              </a:lnSpc>
            </a:pPr>
            <a:endParaRPr lang="en-US" sz="2600" dirty="0">
              <a:solidFill>
                <a:schemeClr val="bg1"/>
              </a:solidFill>
              <a:latin typeface="+mj-lt"/>
            </a:endParaRPr>
          </a:p>
          <a:p>
            <a:pPr marL="514700" lvl="1" indent="-257350">
              <a:lnSpc>
                <a:spcPts val="3575"/>
              </a:lnSpc>
              <a:buFont typeface="Arial"/>
              <a:buChar char="•"/>
            </a:pPr>
            <a:r>
              <a:rPr lang="en-US" sz="2600" dirty="0">
                <a:solidFill>
                  <a:schemeClr val="bg1"/>
                </a:solidFill>
                <a:latin typeface="+mj-lt"/>
              </a:rPr>
              <a:t>The department suggested Dr. Ard to poll his fellow residents and submit a request to the committee.</a:t>
            </a:r>
          </a:p>
          <a:p>
            <a:pPr marL="257350" lvl="1">
              <a:lnSpc>
                <a:spcPts val="3575"/>
              </a:lnSpc>
            </a:pPr>
            <a:endParaRPr lang="en-US" sz="2600" dirty="0">
              <a:solidFill>
                <a:schemeClr val="bg1"/>
              </a:solidFill>
              <a:latin typeface="+mj-lt"/>
            </a:endParaRPr>
          </a:p>
          <a:p>
            <a:pPr marL="514700" lvl="1" indent="-257350">
              <a:lnSpc>
                <a:spcPts val="3575"/>
              </a:lnSpc>
              <a:buFont typeface="Arial"/>
              <a:buChar char="•"/>
            </a:pPr>
            <a:r>
              <a:rPr lang="en-US" sz="2600" dirty="0">
                <a:solidFill>
                  <a:schemeClr val="bg1"/>
                </a:solidFill>
                <a:latin typeface="+mj-lt"/>
              </a:rPr>
              <a:t>Dr. Ard received substantial support for his campaign to abolish the short-coat rule. about 90 residents responded to Dr. Ard's poll, and a "clear majority" favored dropping the short-coat policy. </a:t>
            </a:r>
            <a:r>
              <a:rPr lang="en-US" sz="2400" dirty="0">
                <a:solidFill>
                  <a:schemeClr val="bg1"/>
                </a:solidFill>
                <a:latin typeface="+mj-lt"/>
              </a:rPr>
              <a:t>A minority of residents voted in favor of wearing short coats until their residency is completed. </a:t>
            </a:r>
            <a:endParaRPr lang="en-US" sz="2600" dirty="0">
              <a:solidFill>
                <a:schemeClr val="bg1"/>
              </a:solidFill>
              <a:latin typeface="+mj-lt"/>
            </a:endParaRPr>
          </a:p>
          <a:p>
            <a:pPr marL="514700" lvl="1" indent="-257350">
              <a:lnSpc>
                <a:spcPts val="3575"/>
              </a:lnSpc>
              <a:buFont typeface="Arial"/>
              <a:buChar char="•"/>
            </a:pPr>
            <a:endParaRPr lang="en-US" sz="2600" dirty="0">
              <a:solidFill>
                <a:schemeClr val="bg1"/>
              </a:solidFill>
              <a:latin typeface="+mj-lt"/>
            </a:endParaRPr>
          </a:p>
          <a:p>
            <a:pPr marL="514700" lvl="1" indent="-257350">
              <a:lnSpc>
                <a:spcPts val="3575"/>
              </a:lnSpc>
              <a:buFont typeface="Arial"/>
              <a:buChar char="•"/>
            </a:pPr>
            <a:r>
              <a:rPr lang="en-US" sz="2600" dirty="0">
                <a:solidFill>
                  <a:schemeClr val="bg1"/>
                </a:solidFill>
                <a:latin typeface="+mj-lt"/>
              </a:rPr>
              <a:t>Some took emphatic positions, such as third-year walk around in circles and picket</a:t>
            </a:r>
          </a:p>
          <a:p>
            <a:pPr marL="514700" lvl="1" indent="-257350">
              <a:lnSpc>
                <a:spcPts val="3575"/>
              </a:lnSpc>
              <a:buFont typeface="Arial"/>
              <a:buChar char="•"/>
            </a:pPr>
            <a:r>
              <a:rPr lang="en-US" sz="2600" dirty="0">
                <a:solidFill>
                  <a:schemeClr val="bg1"/>
                </a:solidFill>
                <a:latin typeface="+mj-lt"/>
              </a:rPr>
              <a:t>.</a:t>
            </a:r>
          </a:p>
          <a:p>
            <a:pPr marL="257350" lvl="1">
              <a:lnSpc>
                <a:spcPts val="3575"/>
              </a:lnSpc>
            </a:pPr>
            <a:endParaRPr lang="en-US" sz="2600" dirty="0">
              <a:solidFill>
                <a:schemeClr val="bg1"/>
              </a:solidFill>
              <a:latin typeface="+mj-lt"/>
            </a:endParaRPr>
          </a:p>
        </p:txBody>
      </p:sp>
      <p:sp>
        <p:nvSpPr>
          <p:cNvPr id="6" name="TextBox 6"/>
          <p:cNvSpPr txBox="1"/>
          <p:nvPr/>
        </p:nvSpPr>
        <p:spPr>
          <a:xfrm>
            <a:off x="0" y="876128"/>
            <a:ext cx="6934200" cy="1613443"/>
          </a:xfrm>
          <a:prstGeom prst="rect">
            <a:avLst/>
          </a:prstGeom>
        </p:spPr>
        <p:txBody>
          <a:bodyPr wrap="square" lIns="0" tIns="0" rIns="0" bIns="0" rtlCol="0" anchor="t">
            <a:spAutoFit/>
          </a:bodyPr>
          <a:lstStyle/>
          <a:p>
            <a:pPr algn="ctr">
              <a:lnSpc>
                <a:spcPts val="6113"/>
              </a:lnSpc>
            </a:pPr>
            <a:r>
              <a:rPr lang="en-US" sz="6000" spc="343" dirty="0">
                <a:solidFill>
                  <a:srgbClr val="FFFFFF"/>
                </a:solidFill>
                <a:latin typeface="Calistoga"/>
              </a:rPr>
              <a:t>Butcher-Wear</a:t>
            </a:r>
          </a:p>
          <a:p>
            <a:pPr algn="ctr">
              <a:lnSpc>
                <a:spcPts val="6113"/>
              </a:lnSpc>
            </a:pPr>
            <a:endParaRPr lang="en-US" sz="6868" spc="343" dirty="0">
              <a:solidFill>
                <a:srgbClr val="FFFFFF"/>
              </a:solidFill>
              <a:latin typeface="Calistog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9CF"/>
        </a:solidFill>
        <a:effectLst/>
      </p:bgPr>
    </p:bg>
    <p:spTree>
      <p:nvGrpSpPr>
        <p:cNvPr id="1" name=""/>
        <p:cNvGrpSpPr/>
        <p:nvPr/>
      </p:nvGrpSpPr>
      <p:grpSpPr>
        <a:xfrm>
          <a:off x="0" y="0"/>
          <a:ext cx="0" cy="0"/>
          <a:chOff x="0" y="0"/>
          <a:chExt cx="0" cy="0"/>
        </a:xfrm>
      </p:grpSpPr>
      <p:sp>
        <p:nvSpPr>
          <p:cNvPr id="2" name="TextBox 2"/>
          <p:cNvSpPr txBox="1"/>
          <p:nvPr/>
        </p:nvSpPr>
        <p:spPr>
          <a:xfrm>
            <a:off x="408536" y="1483270"/>
            <a:ext cx="4202619" cy="2880030"/>
          </a:xfrm>
          <a:prstGeom prst="rect">
            <a:avLst/>
          </a:prstGeom>
        </p:spPr>
        <p:txBody>
          <a:bodyPr lIns="0" tIns="0" rIns="0" bIns="0" rtlCol="0" anchor="t">
            <a:spAutoFit/>
          </a:bodyPr>
          <a:lstStyle/>
          <a:p>
            <a:pPr algn="ctr">
              <a:lnSpc>
                <a:spcPts val="7399"/>
              </a:lnSpc>
            </a:pPr>
            <a:r>
              <a:rPr lang="en-US" sz="8314" spc="415">
                <a:solidFill>
                  <a:srgbClr val="653924"/>
                </a:solidFill>
                <a:latin typeface="Calistoga"/>
              </a:rPr>
              <a:t>You're a doctor?</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5721949"/>
            <a:ext cx="5399523" cy="4565051"/>
          </a:xfrm>
          <a:prstGeom prst="rect">
            <a:avLst/>
          </a:prstGeom>
        </p:spPr>
      </p:pic>
      <p:sp>
        <p:nvSpPr>
          <p:cNvPr id="4" name="TextBox 4"/>
          <p:cNvSpPr txBox="1"/>
          <p:nvPr/>
        </p:nvSpPr>
        <p:spPr>
          <a:xfrm>
            <a:off x="4988039" y="952500"/>
            <a:ext cx="13048463" cy="8021876"/>
          </a:xfrm>
          <a:prstGeom prst="rect">
            <a:avLst/>
          </a:prstGeom>
        </p:spPr>
        <p:txBody>
          <a:bodyPr lIns="0" tIns="0" rIns="0" bIns="0" rtlCol="0" anchor="t">
            <a:spAutoFit/>
          </a:bodyPr>
          <a:lstStyle/>
          <a:p>
            <a:pPr marL="534351" lvl="1" indent="-267175">
              <a:lnSpc>
                <a:spcPts val="3712"/>
              </a:lnSpc>
              <a:buFont typeface="Arial"/>
              <a:buChar char="•"/>
            </a:pPr>
            <a:r>
              <a:rPr lang="en-US" sz="2474" dirty="0">
                <a:solidFill>
                  <a:srgbClr val="653924"/>
                </a:solidFill>
                <a:latin typeface="+mj-lt"/>
              </a:rPr>
              <a:t>When first-year resident went to take care of a patient and the woman got a look at her short coat, "she said, 'Are you certain you're a doctor?’ she  told her I was, but the patient did not accept it. The resident eventually had to leave the room to find someone in a long coat to tell her I was OK.“</a:t>
            </a:r>
          </a:p>
          <a:p>
            <a:pPr marL="267176" lvl="1">
              <a:lnSpc>
                <a:spcPts val="3712"/>
              </a:lnSpc>
            </a:pPr>
            <a:endParaRPr lang="en-US" sz="2474" dirty="0">
              <a:solidFill>
                <a:srgbClr val="653924"/>
              </a:solidFill>
              <a:latin typeface="+mj-lt"/>
            </a:endParaRPr>
          </a:p>
          <a:p>
            <a:pPr marL="534351" lvl="1" indent="-267175">
              <a:lnSpc>
                <a:spcPts val="3712"/>
              </a:lnSpc>
              <a:buFont typeface="Arial"/>
              <a:buChar char="•"/>
            </a:pPr>
            <a:r>
              <a:rPr lang="en-US" sz="2474" dirty="0">
                <a:solidFill>
                  <a:srgbClr val="653924"/>
                </a:solidFill>
                <a:latin typeface="+mj-lt"/>
              </a:rPr>
              <a:t>One resident said that The blazer-length white coat with the white pants that traditionally go with it, makes doctors "look like they're going to serve ice cream,“.</a:t>
            </a:r>
          </a:p>
          <a:p>
            <a:pPr marL="267176" lvl="1">
              <a:lnSpc>
                <a:spcPts val="3712"/>
              </a:lnSpc>
            </a:pPr>
            <a:endParaRPr lang="en-US" sz="2474" dirty="0">
              <a:solidFill>
                <a:srgbClr val="653924"/>
              </a:solidFill>
              <a:latin typeface="+mj-lt"/>
            </a:endParaRPr>
          </a:p>
          <a:p>
            <a:pPr marL="534351" lvl="1" indent="-267175">
              <a:lnSpc>
                <a:spcPts val="3712"/>
              </a:lnSpc>
              <a:buFont typeface="Arial"/>
              <a:buChar char="•"/>
            </a:pPr>
            <a:r>
              <a:rPr lang="en-US" sz="2474" dirty="0">
                <a:solidFill>
                  <a:srgbClr val="653924"/>
                </a:solidFill>
                <a:latin typeface="+mj-lt"/>
              </a:rPr>
              <a:t>Short coat opponent warned that the policy could even turn away some residency candidates.</a:t>
            </a:r>
          </a:p>
          <a:p>
            <a:pPr marL="267176" lvl="1">
              <a:lnSpc>
                <a:spcPts val="3712"/>
              </a:lnSpc>
            </a:pPr>
            <a:endParaRPr lang="en-US" sz="2474" dirty="0">
              <a:solidFill>
                <a:srgbClr val="653924"/>
              </a:solidFill>
              <a:latin typeface="+mj-lt"/>
            </a:endParaRPr>
          </a:p>
          <a:p>
            <a:pPr marL="534351" lvl="1" indent="-267175">
              <a:lnSpc>
                <a:spcPts val="3712"/>
              </a:lnSpc>
              <a:buFont typeface="Arial"/>
              <a:buChar char="•"/>
            </a:pPr>
            <a:r>
              <a:rPr lang="en-US" sz="2474" dirty="0">
                <a:solidFill>
                  <a:srgbClr val="653924"/>
                </a:solidFill>
                <a:latin typeface="+mj-lt"/>
              </a:rPr>
              <a:t>That argument doesn't impress the Graduate Medical Education committee, they believed if residents are basing a career choice on a hemline, they don't need to be there.</a:t>
            </a:r>
          </a:p>
          <a:p>
            <a:pPr marL="267176" lvl="1">
              <a:lnSpc>
                <a:spcPts val="3712"/>
              </a:lnSpc>
            </a:pPr>
            <a:endParaRPr lang="en-US" sz="2474" dirty="0">
              <a:solidFill>
                <a:srgbClr val="653924"/>
              </a:solidFill>
              <a:latin typeface="+mj-lt"/>
            </a:endParaRPr>
          </a:p>
          <a:p>
            <a:pPr marL="534351" lvl="1" indent="-267175">
              <a:lnSpc>
                <a:spcPts val="3712"/>
              </a:lnSpc>
              <a:buFont typeface="Arial"/>
              <a:buChar char="•"/>
            </a:pPr>
            <a:r>
              <a:rPr lang="en-US" sz="2474" dirty="0">
                <a:solidFill>
                  <a:srgbClr val="653924"/>
                </a:solidFill>
                <a:latin typeface="+mj-lt"/>
              </a:rPr>
              <a:t>The vice dean of education for the medical school who experienced going through Duke's residency program about 20 years ago said the long-coat envy seems like adolescent jealousy. </a:t>
            </a:r>
          </a:p>
          <a:p>
            <a:pPr marL="534351" lvl="1" indent="-267175">
              <a:lnSpc>
                <a:spcPts val="3712"/>
              </a:lnSpc>
              <a:buFont typeface="Arial"/>
              <a:buChar char="•"/>
            </a:pPr>
            <a:endParaRPr lang="en-US" sz="2474" dirty="0">
              <a:solidFill>
                <a:srgbClr val="653924"/>
              </a:solidFill>
              <a:latin typeface="+mj-lt"/>
            </a:endParaRPr>
          </a:p>
          <a:p>
            <a:pPr algn="l">
              <a:lnSpc>
                <a:spcPts val="3557"/>
              </a:lnSpc>
            </a:pPr>
            <a:endParaRPr lang="en-US" sz="2474" dirty="0">
              <a:solidFill>
                <a:srgbClr val="653924"/>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9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932599" y="1028700"/>
            <a:ext cx="3740641" cy="8644339"/>
          </a:xfrm>
          <a:prstGeom prst="rect">
            <a:avLst/>
          </a:prstGeom>
        </p:spPr>
      </p:pic>
      <p:sp>
        <p:nvSpPr>
          <p:cNvPr id="3" name="TextBox 3"/>
          <p:cNvSpPr txBox="1"/>
          <p:nvPr/>
        </p:nvSpPr>
        <p:spPr>
          <a:xfrm>
            <a:off x="262699" y="1835158"/>
            <a:ext cx="13399142" cy="5885907"/>
          </a:xfrm>
          <a:prstGeom prst="rect">
            <a:avLst/>
          </a:prstGeom>
        </p:spPr>
        <p:txBody>
          <a:bodyPr lIns="0" tIns="0" rIns="0" bIns="0" rtlCol="0" anchor="t">
            <a:spAutoFit/>
          </a:bodyPr>
          <a:lstStyle/>
          <a:p>
            <a:pPr marL="611285" lvl="1" indent="-305642">
              <a:lnSpc>
                <a:spcPts val="4246"/>
              </a:lnSpc>
              <a:buFont typeface="Arial"/>
              <a:buChar char="•"/>
            </a:pPr>
            <a:r>
              <a:rPr lang="en-US" sz="2831" dirty="0">
                <a:solidFill>
                  <a:srgbClr val="4B230F"/>
                </a:solidFill>
                <a:latin typeface="+mj-lt"/>
              </a:rPr>
              <a:t>After receiving Dr. Ard's formal request, the Graduate Medical Education committee finally withdrawn the short-coat requirement.</a:t>
            </a:r>
          </a:p>
          <a:p>
            <a:pPr marL="611285" lvl="1" indent="-305642">
              <a:lnSpc>
                <a:spcPts val="4246"/>
              </a:lnSpc>
              <a:buFont typeface="Arial"/>
              <a:buChar char="•"/>
            </a:pPr>
            <a:endParaRPr lang="en-US" sz="2831" dirty="0">
              <a:solidFill>
                <a:srgbClr val="4B230F"/>
              </a:solidFill>
              <a:latin typeface="+mj-lt"/>
            </a:endParaRPr>
          </a:p>
          <a:p>
            <a:pPr marL="611285" lvl="1" indent="-305642">
              <a:lnSpc>
                <a:spcPts val="4246"/>
              </a:lnSpc>
              <a:buFont typeface="Arial"/>
              <a:buChar char="•"/>
            </a:pPr>
            <a:r>
              <a:rPr lang="en-US" sz="2831" dirty="0">
                <a:solidFill>
                  <a:srgbClr val="4B230F"/>
                </a:solidFill>
                <a:latin typeface="+mj-lt"/>
              </a:rPr>
              <a:t>The committee warned residents not to let patients think they are veteran physicians and explain the hierarchy of learning.</a:t>
            </a:r>
          </a:p>
          <a:p>
            <a:pPr marL="611285" lvl="1" indent="-305642">
              <a:lnSpc>
                <a:spcPts val="4246"/>
              </a:lnSpc>
              <a:buFont typeface="Arial"/>
              <a:buChar char="•"/>
            </a:pPr>
            <a:endParaRPr lang="en-US" sz="2831" dirty="0">
              <a:solidFill>
                <a:srgbClr val="4B230F"/>
              </a:solidFill>
              <a:latin typeface="+mj-lt"/>
            </a:endParaRPr>
          </a:p>
          <a:p>
            <a:pPr marL="611285" lvl="1" indent="-305642">
              <a:lnSpc>
                <a:spcPts val="4246"/>
              </a:lnSpc>
              <a:buFont typeface="Arial"/>
              <a:buChar char="•"/>
            </a:pPr>
            <a:r>
              <a:rPr lang="en-US" sz="2831" dirty="0">
                <a:solidFill>
                  <a:srgbClr val="4B230F"/>
                </a:solidFill>
                <a:latin typeface="+mj-lt"/>
              </a:rPr>
              <a:t>The hospital, which typically supplies the coats, already had bought short ones for residents this year. But at least half of the 150 residents went out and bought their own long coats, at about $30 each.</a:t>
            </a:r>
          </a:p>
          <a:p>
            <a:pPr marL="611285" lvl="1" indent="-305642">
              <a:lnSpc>
                <a:spcPts val="4246"/>
              </a:lnSpc>
              <a:buFont typeface="Arial"/>
              <a:buChar char="•"/>
            </a:pPr>
            <a:endParaRPr lang="en-US" sz="2831" dirty="0">
              <a:solidFill>
                <a:srgbClr val="4B230F"/>
              </a:solidFill>
              <a:latin typeface="+mj-lt"/>
            </a:endParaRPr>
          </a:p>
          <a:p>
            <a:pPr marL="611285" lvl="1" indent="-305642" algn="l">
              <a:lnSpc>
                <a:spcPts val="4246"/>
              </a:lnSpc>
              <a:buFont typeface="Arial"/>
              <a:buChar char="•"/>
            </a:pPr>
            <a:r>
              <a:rPr lang="en-US" sz="2831" dirty="0">
                <a:solidFill>
                  <a:srgbClr val="4B230F"/>
                </a:solidFill>
                <a:latin typeface="+mj-lt"/>
              </a:rPr>
              <a:t>Some residents said one foot of fabric can make an amazing difference. </a:t>
            </a:r>
          </a:p>
        </p:txBody>
      </p:sp>
      <p:sp>
        <p:nvSpPr>
          <p:cNvPr id="4" name="TextBox 4"/>
          <p:cNvSpPr txBox="1"/>
          <p:nvPr/>
        </p:nvSpPr>
        <p:spPr>
          <a:xfrm>
            <a:off x="729009" y="823506"/>
            <a:ext cx="12466521" cy="1595176"/>
          </a:xfrm>
          <a:prstGeom prst="rect">
            <a:avLst/>
          </a:prstGeom>
        </p:spPr>
        <p:txBody>
          <a:bodyPr lIns="0" tIns="0" rIns="0" bIns="0" rtlCol="0" anchor="t">
            <a:spAutoFit/>
          </a:bodyPr>
          <a:lstStyle/>
          <a:p>
            <a:pPr>
              <a:lnSpc>
                <a:spcPts val="4491"/>
              </a:lnSpc>
            </a:pPr>
            <a:r>
              <a:rPr lang="en-US" sz="5046" spc="252" dirty="0">
                <a:solidFill>
                  <a:srgbClr val="4B230F"/>
                </a:solidFill>
                <a:latin typeface="Calistoga"/>
              </a:rPr>
              <a:t>Going to Great Lengths</a:t>
            </a:r>
          </a:p>
          <a:p>
            <a:pPr algn="just">
              <a:lnSpc>
                <a:spcPts val="7339"/>
              </a:lnSpc>
            </a:pPr>
            <a:endParaRPr lang="en-US" sz="5046" spc="252" dirty="0">
              <a:solidFill>
                <a:srgbClr val="4B230F"/>
              </a:solidFill>
              <a:latin typeface="Calistog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2AC2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108" y="2684909"/>
            <a:ext cx="7730314" cy="7196219"/>
          </a:xfrm>
          <a:prstGeom prst="rect">
            <a:avLst/>
          </a:prstGeom>
        </p:spPr>
      </p:pic>
      <p:sp>
        <p:nvSpPr>
          <p:cNvPr id="3" name="TextBox 3"/>
          <p:cNvSpPr txBox="1"/>
          <p:nvPr/>
        </p:nvSpPr>
        <p:spPr>
          <a:xfrm>
            <a:off x="7494639" y="1016861"/>
            <a:ext cx="9878962" cy="8373511"/>
          </a:xfrm>
          <a:prstGeom prst="rect">
            <a:avLst/>
          </a:prstGeom>
        </p:spPr>
        <p:txBody>
          <a:bodyPr wrap="square" lIns="0" tIns="0" rIns="0" bIns="0" rtlCol="0" anchor="t">
            <a:spAutoFit/>
          </a:bodyPr>
          <a:lstStyle/>
          <a:p>
            <a:pPr marL="589310" lvl="1" indent="-294655">
              <a:lnSpc>
                <a:spcPts val="4094"/>
              </a:lnSpc>
              <a:buFont typeface="Arial"/>
              <a:buChar char="•"/>
            </a:pPr>
            <a:r>
              <a:rPr lang="en-US" sz="2729" dirty="0">
                <a:solidFill>
                  <a:srgbClr val="FFFFFF"/>
                </a:solidFill>
                <a:latin typeface="+mj-lt"/>
              </a:rPr>
              <a:t>Interestingly, those residents "who didn't have any concern about their self-image didn't seem to change to a long coat.</a:t>
            </a:r>
          </a:p>
          <a:p>
            <a:pPr marL="589310" lvl="1" indent="-294655">
              <a:lnSpc>
                <a:spcPts val="4094"/>
              </a:lnSpc>
              <a:buFont typeface="Arial"/>
              <a:buChar char="•"/>
            </a:pPr>
            <a:endParaRPr lang="en-US" sz="2729" dirty="0">
              <a:solidFill>
                <a:srgbClr val="FFFFFF"/>
              </a:solidFill>
              <a:latin typeface="+mj-lt"/>
            </a:endParaRPr>
          </a:p>
          <a:p>
            <a:pPr marL="589310" lvl="1" indent="-294655">
              <a:lnSpc>
                <a:spcPts val="4094"/>
              </a:lnSpc>
              <a:buFont typeface="Arial"/>
              <a:buChar char="•"/>
            </a:pPr>
            <a:r>
              <a:rPr lang="en-US" sz="2729" dirty="0">
                <a:solidFill>
                  <a:srgbClr val="FFFFFF"/>
                </a:solidFill>
                <a:latin typeface="+mj-lt"/>
              </a:rPr>
              <a:t>In repealing the short-coat policy, the committee announced the Knee-length coats remain off-limits to first-year residents. Means that the battle isn't necessarily over.</a:t>
            </a:r>
          </a:p>
          <a:p>
            <a:pPr marL="589310" lvl="1" indent="-294655">
              <a:lnSpc>
                <a:spcPts val="4094"/>
              </a:lnSpc>
              <a:buFont typeface="Arial"/>
              <a:buChar char="•"/>
            </a:pPr>
            <a:endParaRPr lang="en-US" sz="2729" dirty="0">
              <a:solidFill>
                <a:srgbClr val="FFFFFF"/>
              </a:solidFill>
              <a:latin typeface="+mj-lt"/>
            </a:endParaRPr>
          </a:p>
          <a:p>
            <a:pPr marL="589310" lvl="1" indent="-294655">
              <a:lnSpc>
                <a:spcPts val="4094"/>
              </a:lnSpc>
              <a:buFont typeface="Arial"/>
              <a:buChar char="•"/>
            </a:pPr>
            <a:r>
              <a:rPr lang="en-US" sz="2729" dirty="0">
                <a:solidFill>
                  <a:srgbClr val="FFFFFF"/>
                </a:solidFill>
                <a:latin typeface="+mj-lt"/>
              </a:rPr>
              <a:t>This policy, which many other hospitals also follow, doesn't sit well with some interns. Some claimed the long coats are more comfortable, they're more slimming, and they command more respect.</a:t>
            </a:r>
          </a:p>
          <a:p>
            <a:pPr marL="589310" lvl="1" indent="-294655">
              <a:lnSpc>
                <a:spcPts val="4094"/>
              </a:lnSpc>
              <a:buFont typeface="Arial"/>
              <a:buChar char="•"/>
            </a:pPr>
            <a:endParaRPr lang="en-US" sz="2729" dirty="0">
              <a:solidFill>
                <a:srgbClr val="FFFFFF"/>
              </a:solidFill>
              <a:latin typeface="+mj-lt"/>
            </a:endParaRPr>
          </a:p>
          <a:p>
            <a:pPr marL="589310" lvl="1" indent="-294655">
              <a:lnSpc>
                <a:spcPts val="4094"/>
              </a:lnSpc>
              <a:buFont typeface="Arial"/>
              <a:buChar char="•"/>
            </a:pPr>
            <a:r>
              <a:rPr lang="en-US" sz="2729" dirty="0">
                <a:solidFill>
                  <a:srgbClr val="FFFFFF"/>
                </a:solidFill>
                <a:latin typeface="+mj-lt"/>
              </a:rPr>
              <a:t>The new policy bothers even some senior residents. They think it kind of puts the interns down. As a sign of solidarity with interns, some continue to wear a short coat.</a:t>
            </a:r>
          </a:p>
          <a:p>
            <a:pPr algn="l">
              <a:lnSpc>
                <a:spcPts val="4094"/>
              </a:lnSpc>
            </a:pPr>
            <a:endParaRPr lang="en-US" sz="2729" dirty="0">
              <a:solidFill>
                <a:srgbClr val="FFFFFF"/>
              </a:solidFill>
              <a:latin typeface="+mj-lt"/>
            </a:endParaRPr>
          </a:p>
        </p:txBody>
      </p:sp>
      <p:sp>
        <p:nvSpPr>
          <p:cNvPr id="4" name="TextBox 4"/>
          <p:cNvSpPr txBox="1"/>
          <p:nvPr/>
        </p:nvSpPr>
        <p:spPr>
          <a:xfrm>
            <a:off x="294862" y="1181100"/>
            <a:ext cx="7421344" cy="1169136"/>
          </a:xfrm>
          <a:prstGeom prst="rect">
            <a:avLst/>
          </a:prstGeom>
        </p:spPr>
        <p:txBody>
          <a:bodyPr lIns="0" tIns="0" rIns="0" bIns="0" rtlCol="0" anchor="t">
            <a:spAutoFit/>
          </a:bodyPr>
          <a:lstStyle/>
          <a:p>
            <a:pPr algn="ctr">
              <a:lnSpc>
                <a:spcPts val="4689"/>
              </a:lnSpc>
            </a:pPr>
            <a:r>
              <a:rPr lang="en-US" sz="5268" spc="263">
                <a:solidFill>
                  <a:srgbClr val="FFFFFF"/>
                </a:solidFill>
                <a:latin typeface="Calistoga"/>
              </a:rPr>
              <a:t>Self-Esteem Issues</a:t>
            </a:r>
          </a:p>
          <a:p>
            <a:pPr algn="ctr">
              <a:lnSpc>
                <a:spcPts val="4244"/>
              </a:lnSpc>
            </a:pPr>
            <a:endParaRPr lang="en-US" sz="5268" spc="263">
              <a:solidFill>
                <a:srgbClr val="FFFFFF"/>
              </a:solidFill>
              <a:latin typeface="Calistog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19DCDA-7F94-86EC-5A4F-9EAC4B6B8899}"/>
              </a:ext>
            </a:extLst>
          </p:cNvPr>
          <p:cNvSpPr/>
          <p:nvPr/>
        </p:nvSpPr>
        <p:spPr>
          <a:xfrm>
            <a:off x="23648" y="-32845"/>
            <a:ext cx="18288000" cy="946432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0" y="9464328"/>
            <a:ext cx="18288000" cy="822672"/>
            <a:chOff x="0" y="0"/>
            <a:chExt cx="6186311" cy="278287"/>
          </a:xfrm>
        </p:grpSpPr>
        <p:sp>
          <p:nvSpPr>
            <p:cNvPr id="3" name="Freeform 3"/>
            <p:cNvSpPr/>
            <p:nvPr/>
          </p:nvSpPr>
          <p:spPr>
            <a:xfrm>
              <a:off x="0" y="0"/>
              <a:ext cx="6186311" cy="278287"/>
            </a:xfrm>
            <a:custGeom>
              <a:avLst/>
              <a:gdLst/>
              <a:ahLst/>
              <a:cxnLst/>
              <a:rect l="l" t="t" r="r" b="b"/>
              <a:pathLst>
                <a:path w="6186311" h="278287">
                  <a:moveTo>
                    <a:pt x="0" y="0"/>
                  </a:moveTo>
                  <a:lnTo>
                    <a:pt x="6186311" y="0"/>
                  </a:lnTo>
                  <a:lnTo>
                    <a:pt x="6186311" y="278287"/>
                  </a:lnTo>
                  <a:lnTo>
                    <a:pt x="0" y="278287"/>
                  </a:lnTo>
                  <a:close/>
                </a:path>
              </a:pathLst>
            </a:custGeom>
            <a:solidFill>
              <a:srgbClr val="EFE9C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095500"/>
            <a:ext cx="6698935" cy="7368828"/>
          </a:xfrm>
          <a:prstGeom prst="rect">
            <a:avLst/>
          </a:prstGeom>
        </p:spPr>
      </p:pic>
      <p:sp>
        <p:nvSpPr>
          <p:cNvPr id="6" name="TextBox 6"/>
          <p:cNvSpPr txBox="1"/>
          <p:nvPr/>
        </p:nvSpPr>
        <p:spPr>
          <a:xfrm>
            <a:off x="6096000" y="1484533"/>
            <a:ext cx="7316228" cy="1613443"/>
          </a:xfrm>
          <a:prstGeom prst="rect">
            <a:avLst/>
          </a:prstGeom>
        </p:spPr>
        <p:txBody>
          <a:bodyPr lIns="0" tIns="0" rIns="0" bIns="0" rtlCol="0" anchor="t">
            <a:spAutoFit/>
          </a:bodyPr>
          <a:lstStyle/>
          <a:p>
            <a:pPr algn="ctr">
              <a:lnSpc>
                <a:spcPts val="6113"/>
              </a:lnSpc>
            </a:pPr>
            <a:r>
              <a:rPr lang="en-US" sz="6868" spc="343" dirty="0">
                <a:solidFill>
                  <a:srgbClr val="FFFFFF"/>
                </a:solidFill>
                <a:latin typeface="Calistoga"/>
              </a:rPr>
              <a:t>Questions:</a:t>
            </a:r>
          </a:p>
          <a:p>
            <a:pPr algn="ctr">
              <a:lnSpc>
                <a:spcPts val="6113"/>
              </a:lnSpc>
            </a:pPr>
            <a:endParaRPr lang="en-US" sz="6868" spc="343" dirty="0">
              <a:solidFill>
                <a:srgbClr val="FFFFFF"/>
              </a:solidFill>
              <a:latin typeface="Calistoga"/>
            </a:endParaRPr>
          </a:p>
        </p:txBody>
      </p:sp>
      <p:sp>
        <p:nvSpPr>
          <p:cNvPr id="8" name="TextBox 3">
            <a:extLst>
              <a:ext uri="{FF2B5EF4-FFF2-40B4-BE49-F238E27FC236}">
                <a16:creationId xmlns:a16="http://schemas.microsoft.com/office/drawing/2014/main" id="{F0E48FD6-84D0-9EB2-719B-EF101ED53667}"/>
              </a:ext>
            </a:extLst>
          </p:cNvPr>
          <p:cNvSpPr txBox="1"/>
          <p:nvPr/>
        </p:nvSpPr>
        <p:spPr>
          <a:xfrm>
            <a:off x="7467600" y="2324100"/>
            <a:ext cx="9726562" cy="7207229"/>
          </a:xfrm>
          <a:prstGeom prst="rect">
            <a:avLst/>
          </a:prstGeom>
        </p:spPr>
        <p:txBody>
          <a:bodyPr wrap="square" lIns="0" tIns="0" rIns="0" bIns="0" rtlCol="0" anchor="t">
            <a:spAutoFit/>
          </a:bodyPr>
          <a:lstStyle/>
          <a:p>
            <a:pPr marL="0" marR="0">
              <a:lnSpc>
                <a:spcPct val="107000"/>
              </a:lnSpc>
              <a:spcBef>
                <a:spcPts val="0"/>
              </a:spcBef>
              <a:spcAft>
                <a:spcPts val="800"/>
              </a:spcAft>
            </a:pPr>
            <a:r>
              <a:rPr lang="en-US" sz="2800" dirty="0">
                <a:solidFill>
                  <a:schemeClr val="bg1"/>
                </a:solidFill>
                <a:effectLst/>
                <a:latin typeface="+mj-lt"/>
                <a:ea typeface="Calibri" panose="020F0502020204030204" pitchFamily="34" charset="0"/>
                <a:cs typeface="Arial" panose="020B0604020202020204" pitchFamily="34" charset="0"/>
              </a:rPr>
              <a:t> </a:t>
            </a:r>
          </a:p>
          <a:p>
            <a:pPr marL="342900" indent="-342900">
              <a:lnSpc>
                <a:spcPct val="107000"/>
              </a:lnSpc>
              <a:buFont typeface="+mj-lt"/>
              <a:buAutoNum type="arabicPeriod"/>
            </a:pPr>
            <a:r>
              <a:rPr lang="en-US" sz="2800" dirty="0">
                <a:solidFill>
                  <a:srgbClr val="FFFFFF"/>
                </a:solidFill>
                <a:latin typeface="+mj-lt"/>
              </a:rPr>
              <a:t>Residents boast medical degrees. They work longer hours and spend more time with patients than do veteran physicians. Why should residents wear a coat that causes some patients to mistake them for students or nurses?</a:t>
            </a:r>
          </a:p>
          <a:p>
            <a:pPr marL="342900" marR="0" lvl="0" indent="-342900">
              <a:lnSpc>
                <a:spcPct val="107000"/>
              </a:lnSpc>
              <a:spcBef>
                <a:spcPts val="0"/>
              </a:spcBef>
              <a:spcAft>
                <a:spcPts val="0"/>
              </a:spcAft>
              <a:buFont typeface="+mj-lt"/>
              <a:buAutoNum type="arabicPeriod"/>
            </a:pPr>
            <a:r>
              <a:rPr lang="en-US" sz="2800" dirty="0">
                <a:solidFill>
                  <a:schemeClr val="bg1"/>
                </a:solidFill>
                <a:effectLst/>
                <a:latin typeface="+mj-lt"/>
                <a:ea typeface="Calibri" panose="020F0502020204030204" pitchFamily="34" charset="0"/>
                <a:cs typeface="Arial" panose="020B0604020202020204" pitchFamily="34" charset="0"/>
              </a:rPr>
              <a:t>Why do you think while </a:t>
            </a:r>
            <a:r>
              <a:rPr lang="en-US" sz="2800" dirty="0">
                <a:solidFill>
                  <a:schemeClr val="bg1"/>
                </a:solidFill>
                <a:effectLst/>
                <a:latin typeface="+mj-lt"/>
                <a:ea typeface="Times New Roman" panose="02020603050405020304" pitchFamily="18" charset="0"/>
                <a:cs typeface="Arial" panose="020B0604020202020204" pitchFamily="34" charset="0"/>
              </a:rPr>
              <a:t>butchers, barbers, and </a:t>
            </a:r>
            <a:r>
              <a:rPr lang="en-US" sz="2800" dirty="0">
                <a:solidFill>
                  <a:schemeClr val="bg1"/>
                </a:solidFill>
                <a:effectLst/>
                <a:latin typeface="+mj-lt"/>
                <a:ea typeface="Calibri" panose="020F0502020204030204" pitchFamily="34" charset="0"/>
                <a:cs typeface="Arial" panose="020B0604020202020204" pitchFamily="34" charset="0"/>
              </a:rPr>
              <a:t>cosmetic counter employees can wear long white coats, can't those who have recently earned a medical degree wear one? </a:t>
            </a:r>
          </a:p>
          <a:p>
            <a:pPr marL="342900" marR="0" lvl="0" indent="-342900">
              <a:lnSpc>
                <a:spcPct val="107000"/>
              </a:lnSpc>
              <a:spcBef>
                <a:spcPts val="0"/>
              </a:spcBef>
              <a:spcAft>
                <a:spcPts val="0"/>
              </a:spcAft>
              <a:buFont typeface="+mj-lt"/>
              <a:buAutoNum type="arabicPeriod"/>
            </a:pPr>
            <a:r>
              <a:rPr lang="en-US" sz="2800" dirty="0">
                <a:solidFill>
                  <a:schemeClr val="bg1"/>
                </a:solidFill>
                <a:effectLst/>
                <a:latin typeface="+mj-lt"/>
                <a:ea typeface="Calibri" panose="020F0502020204030204" pitchFamily="34" charset="0"/>
                <a:cs typeface="Arial" panose="020B0604020202020204" pitchFamily="34" charset="0"/>
              </a:rPr>
              <a:t>What do you think was the reason that this policy set only to residents?</a:t>
            </a:r>
          </a:p>
          <a:p>
            <a:pPr marL="342900" marR="0" lvl="0" indent="-342900">
              <a:lnSpc>
                <a:spcPct val="107000"/>
              </a:lnSpc>
              <a:spcBef>
                <a:spcPts val="0"/>
              </a:spcBef>
              <a:spcAft>
                <a:spcPts val="0"/>
              </a:spcAft>
              <a:buFont typeface="+mj-lt"/>
              <a:buAutoNum type="arabicPeriod"/>
            </a:pPr>
            <a:r>
              <a:rPr lang="en-US" sz="2800" dirty="0">
                <a:solidFill>
                  <a:schemeClr val="bg1"/>
                </a:solidFill>
                <a:effectLst/>
                <a:latin typeface="+mj-lt"/>
                <a:ea typeface="Calibri" panose="020F0502020204030204" pitchFamily="34" charset="0"/>
                <a:cs typeface="Arial" panose="020B0604020202020204" pitchFamily="34" charset="0"/>
              </a:rPr>
              <a:t>Imagine that </a:t>
            </a:r>
            <a:r>
              <a:rPr lang="en-US" sz="2800">
                <a:solidFill>
                  <a:schemeClr val="bg1"/>
                </a:solidFill>
                <a:effectLst/>
                <a:latin typeface="+mj-lt"/>
                <a:ea typeface="Calibri" panose="020F0502020204030204" pitchFamily="34" charset="0"/>
                <a:cs typeface="Arial" panose="020B0604020202020204" pitchFamily="34" charset="0"/>
              </a:rPr>
              <a:t>you were a doctor, </a:t>
            </a:r>
            <a:r>
              <a:rPr lang="en-US" sz="2800" dirty="0">
                <a:solidFill>
                  <a:schemeClr val="bg1"/>
                </a:solidFill>
                <a:effectLst/>
                <a:latin typeface="+mj-lt"/>
                <a:ea typeface="Calibri" panose="020F0502020204030204" pitchFamily="34" charset="0"/>
                <a:cs typeface="Arial" panose="020B0604020202020204" pitchFamily="34" charset="0"/>
              </a:rPr>
              <a:t>would you like to this policy being imposed on you? Why on Why not? </a:t>
            </a:r>
          </a:p>
          <a:p>
            <a:pPr marL="342900" marR="0" lvl="0" indent="-342900">
              <a:lnSpc>
                <a:spcPct val="107000"/>
              </a:lnSpc>
              <a:spcBef>
                <a:spcPts val="0"/>
              </a:spcBef>
              <a:spcAft>
                <a:spcPts val="800"/>
              </a:spcAft>
              <a:buFont typeface="+mj-lt"/>
              <a:buAutoNum type="arabicPeriod"/>
            </a:pPr>
            <a:r>
              <a:rPr lang="en-US" sz="2800" dirty="0">
                <a:solidFill>
                  <a:schemeClr val="bg1"/>
                </a:solidFill>
                <a:effectLst/>
                <a:latin typeface="+mj-lt"/>
                <a:ea typeface="Calibri" panose="020F0502020204030204" pitchFamily="34" charset="0"/>
                <a:cs typeface="Arial" panose="020B0604020202020204" pitchFamily="34" charset="0"/>
              </a:rPr>
              <a:t>Imagine that you are visiting a resident wearing long coat. Can you completely trust that person to take care of you?</a:t>
            </a:r>
          </a:p>
          <a:p>
            <a:pPr marL="342900" marR="0" lvl="0" indent="-342900">
              <a:lnSpc>
                <a:spcPct val="107000"/>
              </a:lnSpc>
              <a:spcBef>
                <a:spcPts val="0"/>
              </a:spcBef>
              <a:spcAft>
                <a:spcPts val="800"/>
              </a:spcAft>
              <a:buFont typeface="+mj-lt"/>
              <a:buAutoNum type="arabicPeriod"/>
            </a:pPr>
            <a:endParaRPr lang="en-US" sz="2800" dirty="0">
              <a:solidFill>
                <a:schemeClr val="bg1"/>
              </a:solidFill>
              <a:effectLst/>
              <a:latin typeface="Red Hat Display" panose="020B060402020202020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0645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9CF"/>
        </a:solidFill>
        <a:effectLst/>
      </p:bgPr>
    </p:bg>
    <p:spTree>
      <p:nvGrpSpPr>
        <p:cNvPr id="1" name=""/>
        <p:cNvGrpSpPr/>
        <p:nvPr/>
      </p:nvGrpSpPr>
      <p:grpSpPr>
        <a:xfrm>
          <a:off x="0" y="0"/>
          <a:ext cx="0" cy="0"/>
          <a:chOff x="0" y="0"/>
          <a:chExt cx="0" cy="0"/>
        </a:xfrm>
      </p:grpSpPr>
      <p:sp>
        <p:nvSpPr>
          <p:cNvPr id="2" name="TextBox 2"/>
          <p:cNvSpPr txBox="1"/>
          <p:nvPr/>
        </p:nvSpPr>
        <p:spPr>
          <a:xfrm>
            <a:off x="2513756" y="1323975"/>
            <a:ext cx="13260488" cy="1195995"/>
          </a:xfrm>
          <a:prstGeom prst="rect">
            <a:avLst/>
          </a:prstGeom>
        </p:spPr>
        <p:txBody>
          <a:bodyPr lIns="0" tIns="0" rIns="0" bIns="0" rtlCol="0" anchor="t">
            <a:spAutoFit/>
          </a:bodyPr>
          <a:lstStyle/>
          <a:p>
            <a:pPr algn="ctr">
              <a:lnSpc>
                <a:spcPts val="8734"/>
              </a:lnSpc>
            </a:pPr>
            <a:r>
              <a:rPr lang="en-US" sz="9813" spc="490">
                <a:solidFill>
                  <a:srgbClr val="653924"/>
                </a:solidFill>
                <a:latin typeface="Calistoga"/>
              </a:rPr>
              <a:t>References:</a:t>
            </a:r>
          </a:p>
        </p:txBody>
      </p:sp>
      <p:sp>
        <p:nvSpPr>
          <p:cNvPr id="3" name="TextBox 3"/>
          <p:cNvSpPr txBox="1"/>
          <p:nvPr/>
        </p:nvSpPr>
        <p:spPr>
          <a:xfrm>
            <a:off x="3860140" y="4809770"/>
            <a:ext cx="13127309" cy="2346713"/>
          </a:xfrm>
          <a:prstGeom prst="rect">
            <a:avLst/>
          </a:prstGeom>
        </p:spPr>
        <p:txBody>
          <a:bodyPr lIns="0" tIns="0" rIns="0" bIns="0" rtlCol="0" anchor="t">
            <a:spAutoFit/>
          </a:bodyPr>
          <a:lstStyle/>
          <a:p>
            <a:pPr>
              <a:lnSpc>
                <a:spcPts val="3520"/>
              </a:lnSpc>
            </a:pPr>
            <a:r>
              <a:rPr lang="en-US" sz="3061">
                <a:solidFill>
                  <a:srgbClr val="984E11"/>
                </a:solidFill>
                <a:latin typeface="Red Hat Display"/>
              </a:rPr>
              <a:t>COLEMAN, C. Y. (2000, FEBRUARY 2). JUST PLAYING DOCTOR? SHORTER COATS MAKE YOUNG RESIDENTS FEEL NAKED. THE WALL STREET JOURNAL. RETRIEVED FROM https://www.wsj.com/articles/SB949453761364445605</a:t>
            </a:r>
          </a:p>
          <a:p>
            <a:pPr>
              <a:lnSpc>
                <a:spcPts val="4670"/>
              </a:lnSpc>
            </a:pPr>
            <a:endParaRPr lang="en-US" sz="3061">
              <a:solidFill>
                <a:srgbClr val="984E11"/>
              </a:solidFill>
              <a:latin typeface="Red Hat Display"/>
            </a:endParaRP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10703">
            <a:off x="576773" y="4545462"/>
            <a:ext cx="903853" cy="191937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993641" y="5143500"/>
            <a:ext cx="827083" cy="1660203"/>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89170">
            <a:off x="1186242" y="6671558"/>
            <a:ext cx="881417" cy="166020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0702">
            <a:off x="1712646" y="2279279"/>
            <a:ext cx="1389073" cy="235799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651761" y="7386839"/>
            <a:ext cx="1743471" cy="2361845"/>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08210" y="8902560"/>
            <a:ext cx="1240980" cy="846123"/>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820724" y="7969939"/>
            <a:ext cx="1271964" cy="1288361"/>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651761" y="2125833"/>
            <a:ext cx="1389084" cy="2048248"/>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3564925">
            <a:off x="3967715" y="2749377"/>
            <a:ext cx="1303029" cy="1349653"/>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348017">
            <a:off x="465790" y="737248"/>
            <a:ext cx="1472627" cy="2189040"/>
          </a:xfrm>
          <a:prstGeom prst="rect">
            <a:avLst/>
          </a:prstGeom>
        </p:spPr>
      </p:pic>
      <p:pic>
        <p:nvPicPr>
          <p:cNvPr id="14"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289023">
            <a:off x="16025372" y="783389"/>
            <a:ext cx="1138926" cy="1296914"/>
          </a:xfrm>
          <a:prstGeom prst="rect">
            <a:avLst/>
          </a:prstGeom>
        </p:spPr>
      </p:pic>
      <p:pic>
        <p:nvPicPr>
          <p:cNvPr id="15" name="Picture 1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5625189" y="2668171"/>
            <a:ext cx="2608285" cy="66108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946</Words>
  <Application>Microsoft Office PowerPoint</Application>
  <PresentationFormat>Custom</PresentationFormat>
  <Paragraphs>62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Calistoga</vt:lpstr>
      <vt:lpstr>Calibri</vt:lpstr>
      <vt:lpstr>Red Hat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Playing Doctor? Shorter Coats Make Young Residents Feel Naked</dc:title>
  <cp:lastModifiedBy>Shabani, Nahid</cp:lastModifiedBy>
  <cp:revision>2</cp:revision>
  <dcterms:created xsi:type="dcterms:W3CDTF">2006-08-16T00:00:00Z</dcterms:created>
  <dcterms:modified xsi:type="dcterms:W3CDTF">2022-11-07T16:44:57Z</dcterms:modified>
  <dc:identifier>DAFRPnhSZO4</dc:identifier>
</cp:coreProperties>
</file>