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18288000" cy="10287000"/>
  <p:notesSz cx="6858000" cy="9144000"/>
  <p:embeddedFontLst>
    <p:embeddedFont>
      <p:font typeface="Arimo" panose="020B0604020202020204" charset="0"/>
      <p:regular r:id="rId25"/>
    </p:embeddedFont>
    <p:embeddedFont>
      <p:font typeface="Arimo Bold" panose="020B0604020202020204" charset="0"/>
      <p:regular r:id="rId26"/>
    </p:embeddedFont>
    <p:embeddedFont>
      <p:font typeface="Calibri" panose="020F0502020204030204" pitchFamily="34" charset="0"/>
      <p:regular r:id="rId27"/>
      <p:bold r:id="rId28"/>
      <p:italic r:id="rId29"/>
      <p:boldItalic r:id="rId30"/>
    </p:embeddedFont>
    <p:embeddedFont>
      <p:font typeface="Clear Sans Regular" panose="020B0604020202020204" charset="0"/>
      <p:regular r:id="rId31"/>
    </p:embeddedFont>
    <p:embeddedFont>
      <p:font typeface="Clear Sans Regular Bold" panose="020B0604020202020204" charset="0"/>
      <p:regular r:id="rId32"/>
    </p:embeddedFont>
    <p:embeddedFont>
      <p:font typeface="Dream Avenue" panose="020B0604020202020204" charset="0"/>
      <p:regular r:id="rId33"/>
    </p:embeddedFont>
    <p:embeddedFont>
      <p:font typeface="Hammersmith One" panose="02010703030501060504" pitchFamily="2" charset="0"/>
      <p:regular r:id="rId34"/>
    </p:embeddedFont>
    <p:embeddedFont>
      <p:font typeface="Hatton" panose="020B0604020202020204" charset="0"/>
      <p:regular r:id="rId35"/>
    </p:embeddedFont>
    <p:embeddedFont>
      <p:font typeface="Hatton Bold" panose="020B0604020202020204" charset="0"/>
      <p:regular r:id="rId36"/>
    </p:embeddedFont>
    <p:embeddedFont>
      <p:font typeface="Josefin Sans Regular" panose="020B0604020202020204" charset="0"/>
      <p:regular r:id="rId37"/>
    </p:embeddedFont>
    <p:embeddedFont>
      <p:font typeface="Josefin Sans Regular Bold" panose="020B0604020202020204" charset="0"/>
      <p:regular r:id="rId38"/>
    </p:embeddedFont>
    <p:embeddedFont>
      <p:font typeface="Josefin Sans Regular Italics" panose="020B0604020202020204" charset="0"/>
      <p:regular r:id="rId39"/>
    </p:embeddedFont>
    <p:embeddedFont>
      <p:font typeface="Lilita One" panose="020B0604020202020204" charset="0"/>
      <p:regular r:id="rId40"/>
    </p:embeddedFont>
    <p:embeddedFont>
      <p:font typeface="Montserrat Extra-Bold" panose="020B0604020202020204" charset="0"/>
      <p:regular r:id="rId41"/>
    </p:embeddedFont>
    <p:embeddedFont>
      <p:font typeface="Now Thin" panose="020B0604020202020204" charset="0"/>
      <p:regular r:id="rId42"/>
    </p:embeddedFont>
    <p:embeddedFont>
      <p:font typeface="Now Thin Bold" panose="020B0604020202020204" charset="0"/>
      <p:regular r:id="rId43"/>
    </p:embeddedFont>
    <p:embeddedFont>
      <p:font typeface="PT Sans" panose="020B050302020302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49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8" Type="http://schemas.openxmlformats.org/officeDocument/2006/relationships/hyperlink" Target="https://lifestylemonitor.cottoninc.com/big-opportunities-for-denim/" TargetMode="External"/><Relationship Id="rId3" Type="http://schemas.openxmlformats.org/officeDocument/2006/relationships/image" Target="../media/image14.svg"/><Relationship Id="rId7" Type="http://schemas.openxmlformats.org/officeDocument/2006/relationships/hyperlink" Target="https://www.hydeparkdenim.com/Pocketing-Fabric"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aatcc.org/news2021-09a/" TargetMode="External"/><Relationship Id="rId11" Type="http://schemas.openxmlformats.org/officeDocument/2006/relationships/hyperlink" Target="https://doi.org/10.1038/nnano.2008.233" TargetMode="External"/><Relationship Id="rId5" Type="http://schemas.openxmlformats.org/officeDocument/2006/relationships/hyperlink" Target="https://www.ukessays.com/essays/marketing/market-segmentation-of-jeans-brand-marketing-essay.php" TargetMode="External"/><Relationship Id="rId10" Type="http://schemas.openxmlformats.org/officeDocument/2006/relationships/hyperlink" Target="https://lifestylemonitor.cottoninc.com/denim-in-2022/" TargetMode="External"/><Relationship Id="rId4" Type="http://schemas.openxmlformats.org/officeDocument/2006/relationships/hyperlink" Target="https://www.cottonworks.com/en/topics/fabric-technology/performance-technologies/tough-cotton-technology/" TargetMode="External"/><Relationship Id="rId9" Type="http://schemas.openxmlformats.org/officeDocument/2006/relationships/hyperlink" Target="https://simplicable.com/en/denim-colo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9711" b="7992"/>
          <a:stretch>
            <a:fillRect/>
          </a:stretch>
        </p:blipFill>
        <p:spPr>
          <a:xfrm>
            <a:off x="2343449" y="1828330"/>
            <a:ext cx="13601103" cy="6771827"/>
          </a:xfrm>
          <a:prstGeom prst="rect">
            <a:avLst/>
          </a:prstGeom>
        </p:spPr>
      </p:pic>
      <p:grpSp>
        <p:nvGrpSpPr>
          <p:cNvPr id="3" name="Group 3"/>
          <p:cNvGrpSpPr/>
          <p:nvPr/>
        </p:nvGrpSpPr>
        <p:grpSpPr>
          <a:xfrm>
            <a:off x="2792467" y="1028700"/>
            <a:ext cx="12584004" cy="1999126"/>
            <a:chOff x="0" y="0"/>
            <a:chExt cx="4256811" cy="676248"/>
          </a:xfrm>
        </p:grpSpPr>
        <p:sp>
          <p:nvSpPr>
            <p:cNvPr id="4" name="Freeform 4"/>
            <p:cNvSpPr/>
            <p:nvPr/>
          </p:nvSpPr>
          <p:spPr>
            <a:xfrm>
              <a:off x="0" y="0"/>
              <a:ext cx="4256811" cy="676248"/>
            </a:xfrm>
            <a:custGeom>
              <a:avLst/>
              <a:gdLst/>
              <a:ahLst/>
              <a:cxnLst/>
              <a:rect l="l" t="t" r="r" b="b"/>
              <a:pathLst>
                <a:path w="4256811" h="676248">
                  <a:moveTo>
                    <a:pt x="0" y="0"/>
                  </a:moveTo>
                  <a:lnTo>
                    <a:pt x="4256811" y="0"/>
                  </a:lnTo>
                  <a:lnTo>
                    <a:pt x="4256811" y="676248"/>
                  </a:lnTo>
                  <a:lnTo>
                    <a:pt x="0" y="676248"/>
                  </a:lnTo>
                  <a:close/>
                </a:path>
              </a:pathLst>
            </a:custGeom>
            <a:solidFill>
              <a:srgbClr val="DDB1A5"/>
            </a:solidFill>
          </p:spPr>
        </p:sp>
      </p:grpSp>
      <p:sp>
        <p:nvSpPr>
          <p:cNvPr id="5" name="AutoShape 5"/>
          <p:cNvSpPr/>
          <p:nvPr/>
        </p:nvSpPr>
        <p:spPr>
          <a:xfrm>
            <a:off x="3685171" y="2593810"/>
            <a:ext cx="10798595" cy="0"/>
          </a:xfrm>
          <a:prstGeom prst="line">
            <a:avLst/>
          </a:prstGeom>
          <a:ln w="19050" cap="rnd">
            <a:solidFill>
              <a:srgbClr val="FFFFFF"/>
            </a:solidFill>
            <a:prstDash val="solid"/>
            <a:headEnd type="none" w="sm" len="sm"/>
            <a:tailEnd type="none" w="sm" len="sm"/>
          </a:ln>
        </p:spPr>
      </p:sp>
      <p:sp>
        <p:nvSpPr>
          <p:cNvPr id="6" name="TextBox 6"/>
          <p:cNvSpPr txBox="1"/>
          <p:nvPr/>
        </p:nvSpPr>
        <p:spPr>
          <a:xfrm>
            <a:off x="2343449" y="653362"/>
            <a:ext cx="13601103" cy="2873627"/>
          </a:xfrm>
          <a:prstGeom prst="rect">
            <a:avLst/>
          </a:prstGeom>
        </p:spPr>
        <p:txBody>
          <a:bodyPr lIns="0" tIns="0" rIns="0" bIns="0" rtlCol="0" anchor="t">
            <a:spAutoFit/>
          </a:bodyPr>
          <a:lstStyle/>
          <a:p>
            <a:pPr algn="ctr">
              <a:lnSpc>
                <a:spcPts val="7237"/>
              </a:lnSpc>
            </a:pPr>
            <a:r>
              <a:rPr lang="en-US" sz="7699" spc="1093">
                <a:solidFill>
                  <a:srgbClr val="000000"/>
                </a:solidFill>
                <a:latin typeface="Hatton Bold"/>
              </a:rPr>
              <a:t>TOUGH COTTON™ Technology</a:t>
            </a:r>
          </a:p>
          <a:p>
            <a:pPr algn="ctr">
              <a:lnSpc>
                <a:spcPts val="7237"/>
              </a:lnSpc>
            </a:pPr>
            <a:endParaRPr lang="en-US" sz="7699" spc="1093">
              <a:solidFill>
                <a:srgbClr val="000000"/>
              </a:solidFill>
              <a:latin typeface="Hatton Bold"/>
            </a:endParaRPr>
          </a:p>
        </p:txBody>
      </p:sp>
      <p:sp>
        <p:nvSpPr>
          <p:cNvPr id="7" name="TextBox 7"/>
          <p:cNvSpPr txBox="1"/>
          <p:nvPr/>
        </p:nvSpPr>
        <p:spPr>
          <a:xfrm>
            <a:off x="2343449" y="9277350"/>
            <a:ext cx="5129483" cy="434169"/>
          </a:xfrm>
          <a:prstGeom prst="rect">
            <a:avLst/>
          </a:prstGeom>
        </p:spPr>
        <p:txBody>
          <a:bodyPr lIns="0" tIns="0" rIns="0" bIns="0" rtlCol="0" anchor="t">
            <a:spAutoFit/>
          </a:bodyPr>
          <a:lstStyle/>
          <a:p>
            <a:pPr>
              <a:lnSpc>
                <a:spcPts val="3333"/>
              </a:lnSpc>
              <a:spcBef>
                <a:spcPct val="0"/>
              </a:spcBef>
            </a:pPr>
            <a:r>
              <a:rPr lang="en-US" sz="3058">
                <a:solidFill>
                  <a:srgbClr val="FFFFFF"/>
                </a:solidFill>
                <a:latin typeface="Josefin Sans Regular"/>
              </a:rPr>
              <a:t>FCS 471/ NAHID SHABANI</a:t>
            </a:r>
          </a:p>
        </p:txBody>
      </p:sp>
      <p:sp>
        <p:nvSpPr>
          <p:cNvPr id="8" name="TextBox 8"/>
          <p:cNvSpPr txBox="1"/>
          <p:nvPr/>
        </p:nvSpPr>
        <p:spPr>
          <a:xfrm>
            <a:off x="11256138" y="9277350"/>
            <a:ext cx="4714333" cy="306959"/>
          </a:xfrm>
          <a:prstGeom prst="rect">
            <a:avLst/>
          </a:prstGeom>
        </p:spPr>
        <p:txBody>
          <a:bodyPr lIns="0" tIns="0" rIns="0" bIns="0" rtlCol="0" anchor="t">
            <a:spAutoFit/>
          </a:bodyPr>
          <a:lstStyle/>
          <a:p>
            <a:pPr algn="r">
              <a:lnSpc>
                <a:spcPts val="2398"/>
              </a:lnSpc>
              <a:spcBef>
                <a:spcPct val="0"/>
              </a:spcBef>
            </a:pPr>
            <a:r>
              <a:rPr lang="en-US" sz="2200">
                <a:solidFill>
                  <a:srgbClr val="FFFFFF"/>
                </a:solidFill>
                <a:latin typeface="Josefin Sans Regular"/>
              </a:rPr>
              <a:t>Date of Submission: May 2nd, 5 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86060" y="571500"/>
            <a:ext cx="4166405" cy="939524"/>
          </a:xfrm>
          <a:prstGeom prst="rect">
            <a:avLst/>
          </a:prstGeom>
        </p:spPr>
      </p:pic>
      <p:grpSp>
        <p:nvGrpSpPr>
          <p:cNvPr id="3" name="Group 3"/>
          <p:cNvGrpSpPr>
            <a:grpSpLocks noChangeAspect="1"/>
          </p:cNvGrpSpPr>
          <p:nvPr/>
        </p:nvGrpSpPr>
        <p:grpSpPr>
          <a:xfrm>
            <a:off x="-4009244" y="-956067"/>
            <a:ext cx="11708173" cy="7535737"/>
            <a:chOff x="0" y="0"/>
            <a:chExt cx="5513070" cy="3548380"/>
          </a:xfrm>
        </p:grpSpPr>
        <p:sp>
          <p:nvSpPr>
            <p:cNvPr id="4" name="Freeform 4"/>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4"/>
              <a:stretch>
                <a:fillRect t="-47972" b="-47972"/>
              </a:stretch>
            </a:blipFill>
          </p:spPr>
        </p:sp>
      </p:grpSp>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587430" y="5848089"/>
            <a:ext cx="1584898" cy="1569049"/>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587430" y="7689251"/>
            <a:ext cx="1584898" cy="1569049"/>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50782" y="5010621"/>
            <a:ext cx="1584898" cy="1569049"/>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50782" y="8421901"/>
            <a:ext cx="1584898" cy="1569049"/>
          </a:xfrm>
          <a:prstGeom prst="rect">
            <a:avLst/>
          </a:prstGeom>
        </p:spPr>
      </p:pic>
      <p:sp>
        <p:nvSpPr>
          <p:cNvPr id="9" name="TextBox 9"/>
          <p:cNvSpPr txBox="1"/>
          <p:nvPr/>
        </p:nvSpPr>
        <p:spPr>
          <a:xfrm>
            <a:off x="10200941" y="965438"/>
            <a:ext cx="6806045" cy="870571"/>
          </a:xfrm>
          <a:prstGeom prst="rect">
            <a:avLst/>
          </a:prstGeom>
        </p:spPr>
        <p:txBody>
          <a:bodyPr lIns="0" tIns="0" rIns="0" bIns="0" rtlCol="0" anchor="t">
            <a:spAutoFit/>
          </a:bodyPr>
          <a:lstStyle/>
          <a:p>
            <a:pPr>
              <a:lnSpc>
                <a:spcPts val="6718"/>
              </a:lnSpc>
            </a:pPr>
            <a:r>
              <a:rPr lang="en-US" sz="5998" dirty="0">
                <a:solidFill>
                  <a:srgbClr val="000000"/>
                </a:solidFill>
                <a:latin typeface="Lilita One"/>
              </a:rPr>
              <a:t>LINE PLANNING</a:t>
            </a:r>
          </a:p>
        </p:txBody>
      </p:sp>
      <p:sp>
        <p:nvSpPr>
          <p:cNvPr id="10" name="TextBox 10"/>
          <p:cNvSpPr txBox="1"/>
          <p:nvPr/>
        </p:nvSpPr>
        <p:spPr>
          <a:xfrm>
            <a:off x="11487568" y="6437033"/>
            <a:ext cx="6520279" cy="1277850"/>
          </a:xfrm>
          <a:prstGeom prst="rect">
            <a:avLst/>
          </a:prstGeom>
        </p:spPr>
        <p:txBody>
          <a:bodyPr lIns="0" tIns="0" rIns="0" bIns="0" rtlCol="0" anchor="t">
            <a:spAutoFit/>
          </a:bodyPr>
          <a:lstStyle/>
          <a:p>
            <a:pPr>
              <a:lnSpc>
                <a:spcPts val="3360"/>
              </a:lnSpc>
            </a:pPr>
            <a:r>
              <a:rPr lang="en-US" sz="2400" dirty="0">
                <a:solidFill>
                  <a:srgbClr val="000000"/>
                </a:solidFill>
                <a:latin typeface="PT Sans"/>
              </a:rPr>
              <a:t>From category of consumer who thoughtfully evaluate the long-term benefits of purchase before placing the order</a:t>
            </a:r>
          </a:p>
        </p:txBody>
      </p:sp>
      <p:sp>
        <p:nvSpPr>
          <p:cNvPr id="11" name="TextBox 11"/>
          <p:cNvSpPr txBox="1"/>
          <p:nvPr/>
        </p:nvSpPr>
        <p:spPr>
          <a:xfrm>
            <a:off x="11487568" y="5936653"/>
            <a:ext cx="4583529" cy="490855"/>
          </a:xfrm>
          <a:prstGeom prst="rect">
            <a:avLst/>
          </a:prstGeom>
        </p:spPr>
        <p:txBody>
          <a:bodyPr lIns="0" tIns="0" rIns="0" bIns="0" rtlCol="0" anchor="t">
            <a:spAutoFit/>
          </a:bodyPr>
          <a:lstStyle/>
          <a:p>
            <a:pPr>
              <a:lnSpc>
                <a:spcPts val="3919"/>
              </a:lnSpc>
            </a:pPr>
            <a:r>
              <a:rPr lang="en-US" sz="2799">
                <a:solidFill>
                  <a:srgbClr val="DDB1A5"/>
                </a:solidFill>
                <a:latin typeface="Lilita One Bold"/>
              </a:rPr>
              <a:t>BUYING BEHAVIOUR</a:t>
            </a:r>
          </a:p>
        </p:txBody>
      </p:sp>
      <p:sp>
        <p:nvSpPr>
          <p:cNvPr id="12" name="TextBox 12"/>
          <p:cNvSpPr txBox="1"/>
          <p:nvPr/>
        </p:nvSpPr>
        <p:spPr>
          <a:xfrm>
            <a:off x="11487568" y="8457266"/>
            <a:ext cx="6274395" cy="1243965"/>
          </a:xfrm>
          <a:prstGeom prst="rect">
            <a:avLst/>
          </a:prstGeom>
        </p:spPr>
        <p:txBody>
          <a:bodyPr lIns="0" tIns="0" rIns="0" bIns="0" rtlCol="0" anchor="t">
            <a:spAutoFit/>
          </a:bodyPr>
          <a:lstStyle/>
          <a:p>
            <a:pPr>
              <a:lnSpc>
                <a:spcPts val="3360"/>
              </a:lnSpc>
            </a:pPr>
            <a:r>
              <a:rPr lang="en-US" sz="2400">
                <a:solidFill>
                  <a:srgbClr val="000000"/>
                </a:solidFill>
                <a:latin typeface="PT Sans"/>
              </a:rPr>
              <a:t>Fast paced lifestyle, mostly working in business and science field. spending most of their time outdoor.</a:t>
            </a:r>
          </a:p>
        </p:txBody>
      </p:sp>
      <p:sp>
        <p:nvSpPr>
          <p:cNvPr id="13" name="TextBox 13"/>
          <p:cNvSpPr txBox="1"/>
          <p:nvPr/>
        </p:nvSpPr>
        <p:spPr>
          <a:xfrm>
            <a:off x="11487568" y="7777815"/>
            <a:ext cx="5158221" cy="490855"/>
          </a:xfrm>
          <a:prstGeom prst="rect">
            <a:avLst/>
          </a:prstGeom>
        </p:spPr>
        <p:txBody>
          <a:bodyPr lIns="0" tIns="0" rIns="0" bIns="0" rtlCol="0" anchor="t">
            <a:spAutoFit/>
          </a:bodyPr>
          <a:lstStyle/>
          <a:p>
            <a:pPr>
              <a:lnSpc>
                <a:spcPts val="3919"/>
              </a:lnSpc>
            </a:pPr>
            <a:r>
              <a:rPr lang="en-US" sz="2799">
                <a:solidFill>
                  <a:srgbClr val="DDB1A5"/>
                </a:solidFill>
                <a:latin typeface="Lilita One Bold"/>
              </a:rPr>
              <a:t>LIFE-STYLE CHARACTRISTICS</a:t>
            </a:r>
          </a:p>
        </p:txBody>
      </p:sp>
      <p:sp>
        <p:nvSpPr>
          <p:cNvPr id="14" name="TextBox 14"/>
          <p:cNvSpPr txBox="1"/>
          <p:nvPr/>
        </p:nvSpPr>
        <p:spPr>
          <a:xfrm>
            <a:off x="4550919" y="5599566"/>
            <a:ext cx="4996279" cy="824865"/>
          </a:xfrm>
          <a:prstGeom prst="rect">
            <a:avLst/>
          </a:prstGeom>
        </p:spPr>
        <p:txBody>
          <a:bodyPr lIns="0" tIns="0" rIns="0" bIns="0" rtlCol="0" anchor="t">
            <a:spAutoFit/>
          </a:bodyPr>
          <a:lstStyle/>
          <a:p>
            <a:pPr>
              <a:lnSpc>
                <a:spcPts val="3360"/>
              </a:lnSpc>
            </a:pPr>
            <a:r>
              <a:rPr lang="en-US" sz="2400">
                <a:solidFill>
                  <a:srgbClr val="000000"/>
                </a:solidFill>
                <a:latin typeface="PT Sans"/>
              </a:rPr>
              <a:t>Young Adult Women (Early 20's to Late 40's) </a:t>
            </a:r>
          </a:p>
        </p:txBody>
      </p:sp>
      <p:sp>
        <p:nvSpPr>
          <p:cNvPr id="15" name="TextBox 15"/>
          <p:cNvSpPr txBox="1"/>
          <p:nvPr/>
        </p:nvSpPr>
        <p:spPr>
          <a:xfrm>
            <a:off x="4550919" y="5099186"/>
            <a:ext cx="3148009" cy="490855"/>
          </a:xfrm>
          <a:prstGeom prst="rect">
            <a:avLst/>
          </a:prstGeom>
        </p:spPr>
        <p:txBody>
          <a:bodyPr lIns="0" tIns="0" rIns="0" bIns="0" rtlCol="0" anchor="t">
            <a:spAutoFit/>
          </a:bodyPr>
          <a:lstStyle/>
          <a:p>
            <a:pPr>
              <a:lnSpc>
                <a:spcPts val="3919"/>
              </a:lnSpc>
            </a:pPr>
            <a:r>
              <a:rPr lang="en-US" sz="2799">
                <a:solidFill>
                  <a:srgbClr val="DDB1A5"/>
                </a:solidFill>
                <a:latin typeface="Lilita One Bold"/>
              </a:rPr>
              <a:t>AGE</a:t>
            </a:r>
          </a:p>
        </p:txBody>
      </p:sp>
      <p:sp>
        <p:nvSpPr>
          <p:cNvPr id="16" name="TextBox 16"/>
          <p:cNvSpPr txBox="1"/>
          <p:nvPr/>
        </p:nvSpPr>
        <p:spPr>
          <a:xfrm>
            <a:off x="4550919" y="9010846"/>
            <a:ext cx="4583529" cy="405765"/>
          </a:xfrm>
          <a:prstGeom prst="rect">
            <a:avLst/>
          </a:prstGeom>
        </p:spPr>
        <p:txBody>
          <a:bodyPr lIns="0" tIns="0" rIns="0" bIns="0" rtlCol="0" anchor="t">
            <a:spAutoFit/>
          </a:bodyPr>
          <a:lstStyle/>
          <a:p>
            <a:pPr>
              <a:lnSpc>
                <a:spcPts val="3360"/>
              </a:lnSpc>
            </a:pPr>
            <a:r>
              <a:rPr lang="en-US" sz="2400">
                <a:solidFill>
                  <a:srgbClr val="000000"/>
                </a:solidFill>
                <a:latin typeface="PT Sans"/>
              </a:rPr>
              <a:t>College educated</a:t>
            </a:r>
          </a:p>
        </p:txBody>
      </p:sp>
      <p:sp>
        <p:nvSpPr>
          <p:cNvPr id="17" name="TextBox 17"/>
          <p:cNvSpPr txBox="1"/>
          <p:nvPr/>
        </p:nvSpPr>
        <p:spPr>
          <a:xfrm>
            <a:off x="4550919" y="8510465"/>
            <a:ext cx="3148009" cy="490855"/>
          </a:xfrm>
          <a:prstGeom prst="rect">
            <a:avLst/>
          </a:prstGeom>
        </p:spPr>
        <p:txBody>
          <a:bodyPr lIns="0" tIns="0" rIns="0" bIns="0" rtlCol="0" anchor="t">
            <a:spAutoFit/>
          </a:bodyPr>
          <a:lstStyle/>
          <a:p>
            <a:pPr>
              <a:lnSpc>
                <a:spcPts val="3919"/>
              </a:lnSpc>
            </a:pPr>
            <a:r>
              <a:rPr lang="en-US" sz="2799">
                <a:solidFill>
                  <a:srgbClr val="DDB1A5"/>
                </a:solidFill>
                <a:latin typeface="Lilita One Bold"/>
              </a:rPr>
              <a:t>EDUCATION</a:t>
            </a:r>
          </a:p>
        </p:txBody>
      </p:sp>
      <p:sp>
        <p:nvSpPr>
          <p:cNvPr id="18" name="TextBox 18"/>
          <p:cNvSpPr txBox="1"/>
          <p:nvPr/>
        </p:nvSpPr>
        <p:spPr>
          <a:xfrm>
            <a:off x="8446942" y="2064510"/>
            <a:ext cx="9299781" cy="2721194"/>
          </a:xfrm>
          <a:prstGeom prst="rect">
            <a:avLst/>
          </a:prstGeom>
        </p:spPr>
        <p:txBody>
          <a:bodyPr lIns="0" tIns="0" rIns="0" bIns="0" rtlCol="0" anchor="t">
            <a:spAutoFit/>
          </a:bodyPr>
          <a:lstStyle/>
          <a:p>
            <a:pPr>
              <a:lnSpc>
                <a:spcPts val="4347"/>
              </a:lnSpc>
            </a:pPr>
            <a:r>
              <a:rPr lang="en-US" sz="3105" dirty="0">
                <a:solidFill>
                  <a:srgbClr val="000000"/>
                </a:solidFill>
                <a:latin typeface="PT Sans"/>
              </a:rPr>
              <a:t>High-end adult consumers looking for a must have items for their closet and caring for quality, fit, and comfort living in metro cities, spending time in office or coffee shop to work and eager to spend money on minimal goods to look neat and classy.</a:t>
            </a:r>
          </a:p>
        </p:txBody>
      </p:sp>
      <p:pic>
        <p:nvPicPr>
          <p:cNvPr id="20"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50782" y="6729027"/>
            <a:ext cx="1584898" cy="1569049"/>
          </a:xfrm>
          <a:prstGeom prst="rect">
            <a:avLst/>
          </a:prstGeom>
        </p:spPr>
      </p:pic>
      <p:sp>
        <p:nvSpPr>
          <p:cNvPr id="21" name="TextBox 21"/>
          <p:cNvSpPr txBox="1"/>
          <p:nvPr/>
        </p:nvSpPr>
        <p:spPr>
          <a:xfrm>
            <a:off x="4550919" y="7317972"/>
            <a:ext cx="4583529" cy="405765"/>
          </a:xfrm>
          <a:prstGeom prst="rect">
            <a:avLst/>
          </a:prstGeom>
        </p:spPr>
        <p:txBody>
          <a:bodyPr lIns="0" tIns="0" rIns="0" bIns="0" rtlCol="0" anchor="t">
            <a:spAutoFit/>
          </a:bodyPr>
          <a:lstStyle/>
          <a:p>
            <a:pPr>
              <a:lnSpc>
                <a:spcPts val="3360"/>
              </a:lnSpc>
            </a:pPr>
            <a:r>
              <a:rPr lang="en-US" sz="2400">
                <a:solidFill>
                  <a:srgbClr val="000000"/>
                </a:solidFill>
                <a:latin typeface="PT Sans"/>
              </a:rPr>
              <a:t>$40,000 and above</a:t>
            </a:r>
          </a:p>
        </p:txBody>
      </p:sp>
      <p:sp>
        <p:nvSpPr>
          <p:cNvPr id="22" name="TextBox 22"/>
          <p:cNvSpPr txBox="1"/>
          <p:nvPr/>
        </p:nvSpPr>
        <p:spPr>
          <a:xfrm>
            <a:off x="4550919" y="6817591"/>
            <a:ext cx="3148009" cy="490855"/>
          </a:xfrm>
          <a:prstGeom prst="rect">
            <a:avLst/>
          </a:prstGeom>
        </p:spPr>
        <p:txBody>
          <a:bodyPr lIns="0" tIns="0" rIns="0" bIns="0" rtlCol="0" anchor="t">
            <a:spAutoFit/>
          </a:bodyPr>
          <a:lstStyle/>
          <a:p>
            <a:pPr>
              <a:lnSpc>
                <a:spcPts val="3919"/>
              </a:lnSpc>
            </a:pPr>
            <a:r>
              <a:rPr lang="en-US" sz="2799">
                <a:solidFill>
                  <a:srgbClr val="DDB1A5"/>
                </a:solidFill>
                <a:latin typeface="Lilita One Bold"/>
              </a:rPr>
              <a:t>INCOME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122551" y="3204426"/>
            <a:ext cx="4802829" cy="652859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420" y="171302"/>
            <a:ext cx="13408417" cy="3023598"/>
          </a:xfrm>
          <a:prstGeom prst="rect">
            <a:avLst/>
          </a:prstGeom>
        </p:spPr>
      </p:pic>
      <p:sp>
        <p:nvSpPr>
          <p:cNvPr id="4" name="TextBox 4"/>
          <p:cNvSpPr txBox="1"/>
          <p:nvPr/>
        </p:nvSpPr>
        <p:spPr>
          <a:xfrm>
            <a:off x="577222" y="491980"/>
            <a:ext cx="11413344" cy="1079501"/>
          </a:xfrm>
          <a:prstGeom prst="rect">
            <a:avLst/>
          </a:prstGeom>
        </p:spPr>
        <p:txBody>
          <a:bodyPr lIns="0" tIns="0" rIns="0" bIns="0" rtlCol="0" anchor="t">
            <a:spAutoFit/>
          </a:bodyPr>
          <a:lstStyle/>
          <a:p>
            <a:pPr>
              <a:lnSpc>
                <a:spcPts val="8000"/>
              </a:lnSpc>
            </a:pPr>
            <a:r>
              <a:rPr lang="en-US" sz="8000">
                <a:solidFill>
                  <a:srgbClr val="28211B"/>
                </a:solidFill>
                <a:latin typeface="Dream Avenue"/>
              </a:rPr>
              <a:t>Business Casual Jeans</a:t>
            </a:r>
          </a:p>
        </p:txBody>
      </p:sp>
      <p:sp>
        <p:nvSpPr>
          <p:cNvPr id="5" name="TextBox 5"/>
          <p:cNvSpPr txBox="1"/>
          <p:nvPr/>
        </p:nvSpPr>
        <p:spPr>
          <a:xfrm>
            <a:off x="733425" y="1542906"/>
            <a:ext cx="12918351" cy="8986819"/>
          </a:xfrm>
          <a:prstGeom prst="rect">
            <a:avLst/>
          </a:prstGeom>
        </p:spPr>
        <p:txBody>
          <a:bodyPr lIns="0" tIns="0" rIns="0" bIns="0" rtlCol="0" anchor="t">
            <a:spAutoFit/>
          </a:bodyPr>
          <a:lstStyle/>
          <a:p>
            <a:pPr>
              <a:lnSpc>
                <a:spcPts val="3150"/>
              </a:lnSpc>
            </a:pPr>
            <a:r>
              <a:rPr lang="en-US" sz="2100" dirty="0">
                <a:solidFill>
                  <a:srgbClr val="28211B"/>
                </a:solidFill>
                <a:latin typeface="Now Thin Bold"/>
              </a:rPr>
              <a:t>Description of style: Business Casual Jeans, designed for wearing for long hours with the focus on comfort and quality, which has functional features such as wrinkle resistance, No- stretch to keep shape retention, breathable, fine touch and not irritating the skin.</a:t>
            </a:r>
          </a:p>
          <a:p>
            <a:pPr>
              <a:lnSpc>
                <a:spcPts val="3150"/>
              </a:lnSpc>
            </a:pPr>
            <a:r>
              <a:rPr lang="en-US" sz="1800" dirty="0">
                <a:effectLst/>
                <a:latin typeface="Now Thin Bold" panose="020B0604020202020204" charset="0"/>
                <a:ea typeface="Calibri" panose="020F0502020204030204" pitchFamily="34" charset="0"/>
              </a:rPr>
              <a:t>Jeans were among the </a:t>
            </a:r>
            <a:r>
              <a:rPr lang="en-US" sz="1800" strike="noStrike" dirty="0">
                <a:effectLst/>
                <a:latin typeface="Now Thin Bold" panose="020B0604020202020204" charset="0"/>
                <a:ea typeface="Calibri" panose="020F0502020204030204" pitchFamily="34" charset="0"/>
              </a:rPr>
              <a:t>first clothing items to rebound</a:t>
            </a:r>
            <a:r>
              <a:rPr lang="en-US" sz="1800" dirty="0">
                <a:effectLst/>
                <a:latin typeface="Now Thin Bold" panose="020B0604020202020204" charset="0"/>
                <a:ea typeface="Calibri" panose="020F0502020204030204" pitchFamily="34" charset="0"/>
              </a:rPr>
              <a:t> after 2020.</a:t>
            </a:r>
            <a:endParaRPr lang="en-US" sz="2100" dirty="0">
              <a:latin typeface="Now Thin Bold" panose="020B0604020202020204" charset="0"/>
            </a:endParaRPr>
          </a:p>
          <a:p>
            <a:pPr>
              <a:lnSpc>
                <a:spcPts val="3150"/>
              </a:lnSpc>
            </a:pPr>
            <a:endParaRPr lang="en-US" sz="2100" dirty="0">
              <a:solidFill>
                <a:srgbClr val="28211B"/>
              </a:solidFill>
              <a:latin typeface="Now Thin Bold"/>
            </a:endParaRPr>
          </a:p>
          <a:p>
            <a:pPr>
              <a:lnSpc>
                <a:spcPts val="3150"/>
              </a:lnSpc>
            </a:pPr>
            <a:r>
              <a:rPr lang="en-US" sz="2100" dirty="0">
                <a:solidFill>
                  <a:srgbClr val="000000"/>
                </a:solidFill>
                <a:latin typeface="Arimo Bold"/>
              </a:rPr>
              <a:t>Color options: 7 colors </a:t>
            </a:r>
          </a:p>
          <a:p>
            <a:pPr>
              <a:lnSpc>
                <a:spcPts val="3150"/>
              </a:lnSpc>
            </a:pPr>
            <a:r>
              <a:rPr lang="en-US" sz="2100" dirty="0">
                <a:solidFill>
                  <a:srgbClr val="000000"/>
                </a:solidFill>
                <a:latin typeface="Now Thin Bold"/>
              </a:rPr>
              <a:t>Indigo Black (002e51)</a:t>
            </a:r>
          </a:p>
          <a:p>
            <a:pPr>
              <a:lnSpc>
                <a:spcPts val="3150"/>
              </a:lnSpc>
            </a:pPr>
            <a:r>
              <a:rPr lang="en-US" sz="2100" dirty="0">
                <a:solidFill>
                  <a:srgbClr val="000000"/>
                </a:solidFill>
                <a:latin typeface="Now Thin Bold"/>
              </a:rPr>
              <a:t>Indigo Dye (00416c)</a:t>
            </a:r>
          </a:p>
          <a:p>
            <a:pPr>
              <a:lnSpc>
                <a:spcPts val="3150"/>
              </a:lnSpc>
            </a:pPr>
            <a:r>
              <a:rPr lang="en-US" sz="2100" dirty="0">
                <a:solidFill>
                  <a:srgbClr val="000000"/>
                </a:solidFill>
                <a:latin typeface="Now Thin Bold"/>
              </a:rPr>
              <a:t>Traditional Denim (7f97b5)</a:t>
            </a:r>
          </a:p>
          <a:p>
            <a:pPr>
              <a:lnSpc>
                <a:spcPts val="3150"/>
              </a:lnSpc>
            </a:pPr>
            <a:r>
              <a:rPr lang="en-US" sz="2100" dirty="0">
                <a:solidFill>
                  <a:srgbClr val="000000"/>
                </a:solidFill>
                <a:latin typeface="Now Thin Bold"/>
              </a:rPr>
              <a:t>Light Denim (b8cad5)</a:t>
            </a:r>
          </a:p>
          <a:p>
            <a:pPr>
              <a:lnSpc>
                <a:spcPts val="3150"/>
              </a:lnSpc>
            </a:pPr>
            <a:r>
              <a:rPr lang="en-US" sz="2100" dirty="0">
                <a:solidFill>
                  <a:srgbClr val="000000"/>
                </a:solidFill>
                <a:latin typeface="Now Thin Bold"/>
              </a:rPr>
              <a:t>British Khaki (bcaf97)</a:t>
            </a:r>
          </a:p>
          <a:p>
            <a:pPr>
              <a:lnSpc>
                <a:spcPts val="3150"/>
              </a:lnSpc>
            </a:pPr>
            <a:r>
              <a:rPr lang="en-US" sz="2100" dirty="0">
                <a:solidFill>
                  <a:srgbClr val="000000"/>
                </a:solidFill>
                <a:latin typeface="Now Thin Bold"/>
              </a:rPr>
              <a:t>White Ice (f1eeeb)</a:t>
            </a:r>
          </a:p>
          <a:p>
            <a:pPr>
              <a:lnSpc>
                <a:spcPts val="3150"/>
              </a:lnSpc>
            </a:pPr>
            <a:r>
              <a:rPr lang="en-US" sz="2100" dirty="0">
                <a:solidFill>
                  <a:srgbClr val="000000"/>
                </a:solidFill>
                <a:latin typeface="Now Thin Bold"/>
              </a:rPr>
              <a:t>Pale Grey (</a:t>
            </a:r>
            <a:r>
              <a:rPr lang="en-US" sz="2100" dirty="0" err="1">
                <a:solidFill>
                  <a:srgbClr val="000000"/>
                </a:solidFill>
                <a:latin typeface="Now Thin Bold"/>
              </a:rPr>
              <a:t>fdfdfe</a:t>
            </a:r>
            <a:r>
              <a:rPr lang="en-US" sz="2100" dirty="0">
                <a:solidFill>
                  <a:srgbClr val="000000"/>
                </a:solidFill>
                <a:latin typeface="Now Thin Bold"/>
              </a:rPr>
              <a:t>)</a:t>
            </a:r>
          </a:p>
          <a:p>
            <a:pPr>
              <a:lnSpc>
                <a:spcPts val="3150"/>
              </a:lnSpc>
            </a:pPr>
            <a:endParaRPr lang="en-US" sz="2100" dirty="0">
              <a:solidFill>
                <a:srgbClr val="000000"/>
              </a:solidFill>
              <a:latin typeface="Now Thin Bold"/>
            </a:endParaRPr>
          </a:p>
          <a:p>
            <a:pPr>
              <a:lnSpc>
                <a:spcPts val="3150"/>
              </a:lnSpc>
            </a:pPr>
            <a:r>
              <a:rPr lang="en-US" sz="2100" dirty="0">
                <a:solidFill>
                  <a:srgbClr val="28211B"/>
                </a:solidFill>
                <a:latin typeface="Arimo Bold"/>
              </a:rPr>
              <a:t>Size options: 4, 6, 8, 10, 12, 14, 16</a:t>
            </a:r>
          </a:p>
          <a:p>
            <a:pPr>
              <a:lnSpc>
                <a:spcPts val="3150"/>
              </a:lnSpc>
            </a:pPr>
            <a:endParaRPr lang="en-US" sz="2100" dirty="0">
              <a:solidFill>
                <a:srgbClr val="28211B"/>
              </a:solidFill>
              <a:latin typeface="Arimo Bold"/>
            </a:endParaRPr>
          </a:p>
          <a:p>
            <a:pPr>
              <a:lnSpc>
                <a:spcPts val="3150"/>
              </a:lnSpc>
            </a:pPr>
            <a:r>
              <a:rPr lang="en-US" sz="2100" dirty="0">
                <a:solidFill>
                  <a:srgbClr val="28211B"/>
                </a:solidFill>
                <a:latin typeface="Arimo Bold"/>
              </a:rPr>
              <a:t>Fabrication</a:t>
            </a:r>
          </a:p>
          <a:p>
            <a:pPr>
              <a:lnSpc>
                <a:spcPts val="3150"/>
              </a:lnSpc>
            </a:pPr>
            <a:r>
              <a:rPr lang="en-US" sz="2100" dirty="0">
                <a:solidFill>
                  <a:srgbClr val="28211B"/>
                </a:solidFill>
                <a:latin typeface="Now Thin Bold" panose="020B0604020202020204" charset="0"/>
              </a:rPr>
              <a:t>Main Jeans layer: 98% TOUGH COTTON™, 2% Spandex</a:t>
            </a:r>
          </a:p>
          <a:p>
            <a:pPr>
              <a:lnSpc>
                <a:spcPts val="3150"/>
              </a:lnSpc>
            </a:pPr>
            <a:r>
              <a:rPr lang="en-US" sz="2100" dirty="0">
                <a:solidFill>
                  <a:srgbClr val="28211B"/>
                </a:solidFill>
                <a:latin typeface="Now Thin Bold" panose="020B0604020202020204" charset="0"/>
              </a:rPr>
              <a:t>Pocket lining: 100% Cotton</a:t>
            </a:r>
          </a:p>
          <a:p>
            <a:pPr>
              <a:lnSpc>
                <a:spcPts val="3150"/>
              </a:lnSpc>
            </a:pPr>
            <a:endParaRPr lang="en-US" sz="2100" dirty="0">
              <a:solidFill>
                <a:srgbClr val="28211B"/>
              </a:solidFill>
              <a:latin typeface="Arimo Bold"/>
            </a:endParaRPr>
          </a:p>
          <a:p>
            <a:pPr>
              <a:lnSpc>
                <a:spcPts val="3150"/>
              </a:lnSpc>
            </a:pPr>
            <a:r>
              <a:rPr lang="en-US" sz="2100" dirty="0">
                <a:solidFill>
                  <a:srgbClr val="28211B"/>
                </a:solidFill>
                <a:latin typeface="Arimo Bold"/>
              </a:rPr>
              <a:t>Price line: $159.00</a:t>
            </a:r>
          </a:p>
          <a:p>
            <a:pPr>
              <a:lnSpc>
                <a:spcPts val="3150"/>
              </a:lnSpc>
            </a:pPr>
            <a:endParaRPr lang="en-US" sz="2100" dirty="0">
              <a:solidFill>
                <a:srgbClr val="28211B"/>
              </a:solidFill>
              <a:latin typeface="Arimo Bold"/>
            </a:endParaRPr>
          </a:p>
        </p:txBody>
      </p:sp>
      <p:pic>
        <p:nvPicPr>
          <p:cNvPr id="6" name="Picture 6"/>
          <p:cNvPicPr>
            <a:picLocks noChangeAspect="1"/>
          </p:cNvPicPr>
          <p:nvPr/>
        </p:nvPicPr>
        <p:blipFill>
          <a:blip r:embed="rId5"/>
          <a:srcRect/>
          <a:stretch>
            <a:fillRect/>
          </a:stretch>
        </p:blipFill>
        <p:spPr>
          <a:xfrm>
            <a:off x="13947051" y="397612"/>
            <a:ext cx="3859687" cy="60711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580553"/>
            <a:ext cx="13408417" cy="3023598"/>
          </a:xfrm>
          <a:prstGeom prst="rect">
            <a:avLst/>
          </a:prstGeom>
        </p:spPr>
      </p:pic>
      <p:pic>
        <p:nvPicPr>
          <p:cNvPr id="3" name="Picture 3"/>
          <p:cNvPicPr>
            <a:picLocks noChangeAspect="1"/>
          </p:cNvPicPr>
          <p:nvPr/>
        </p:nvPicPr>
        <p:blipFill>
          <a:blip r:embed="rId4"/>
          <a:srcRect/>
          <a:stretch>
            <a:fillRect/>
          </a:stretch>
        </p:blipFill>
        <p:spPr>
          <a:xfrm>
            <a:off x="12154395" y="537324"/>
            <a:ext cx="5582127" cy="9148487"/>
          </a:xfrm>
          <a:prstGeom prst="rect">
            <a:avLst/>
          </a:prstGeom>
        </p:spPr>
      </p:pic>
      <p:sp>
        <p:nvSpPr>
          <p:cNvPr id="4" name="TextBox 4"/>
          <p:cNvSpPr txBox="1"/>
          <p:nvPr/>
        </p:nvSpPr>
        <p:spPr>
          <a:xfrm>
            <a:off x="744022" y="2774561"/>
            <a:ext cx="10876443" cy="6469592"/>
          </a:xfrm>
          <a:prstGeom prst="rect">
            <a:avLst/>
          </a:prstGeom>
        </p:spPr>
        <p:txBody>
          <a:bodyPr lIns="0" tIns="0" rIns="0" bIns="0" rtlCol="0" anchor="t">
            <a:spAutoFit/>
          </a:bodyPr>
          <a:lstStyle/>
          <a:p>
            <a:pPr>
              <a:lnSpc>
                <a:spcPts val="2398"/>
              </a:lnSpc>
              <a:spcBef>
                <a:spcPct val="0"/>
              </a:spcBef>
            </a:pPr>
            <a:r>
              <a:rPr lang="en-US" sz="2200" dirty="0">
                <a:solidFill>
                  <a:srgbClr val="000000"/>
                </a:solidFill>
                <a:latin typeface="Now Thin Bold"/>
              </a:rPr>
              <a:t>Description of style: Straight Fit Ankle Jeans, designed for wearing for long hours with the focus on comfort and quality, which has functional features such as wrinkle resistance, No- stretch to keep shape retention, breathable, fine touch and not irritating the skin.</a:t>
            </a: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b="1" dirty="0">
                <a:solidFill>
                  <a:srgbClr val="000000"/>
                </a:solidFill>
                <a:latin typeface="Arimo Bold" panose="020B0604020202020204" charset="0"/>
                <a:ea typeface="Arimo Bold" panose="020B0604020202020204" charset="0"/>
                <a:cs typeface="Arimo Bold" panose="020B0604020202020204" charset="0"/>
              </a:rPr>
              <a:t>Color options: 7 colors </a:t>
            </a:r>
          </a:p>
          <a:p>
            <a:pPr>
              <a:lnSpc>
                <a:spcPts val="2398"/>
              </a:lnSpc>
              <a:spcBef>
                <a:spcPct val="0"/>
              </a:spcBef>
            </a:pPr>
            <a:r>
              <a:rPr lang="en-US" sz="2200" dirty="0">
                <a:solidFill>
                  <a:srgbClr val="000000"/>
                </a:solidFill>
                <a:latin typeface="Now Thin Bold"/>
              </a:rPr>
              <a:t>Indigo Black (002e51)</a:t>
            </a:r>
          </a:p>
          <a:p>
            <a:pPr>
              <a:lnSpc>
                <a:spcPts val="2398"/>
              </a:lnSpc>
              <a:spcBef>
                <a:spcPct val="0"/>
              </a:spcBef>
            </a:pPr>
            <a:r>
              <a:rPr lang="en-US" sz="2200" dirty="0">
                <a:solidFill>
                  <a:srgbClr val="000000"/>
                </a:solidFill>
                <a:latin typeface="Now Thin Bold"/>
              </a:rPr>
              <a:t>Indigo Dye (00416c)</a:t>
            </a:r>
          </a:p>
          <a:p>
            <a:pPr>
              <a:lnSpc>
                <a:spcPts val="2398"/>
              </a:lnSpc>
              <a:spcBef>
                <a:spcPct val="0"/>
              </a:spcBef>
            </a:pPr>
            <a:r>
              <a:rPr lang="en-US" sz="2200" dirty="0">
                <a:solidFill>
                  <a:srgbClr val="000000"/>
                </a:solidFill>
                <a:latin typeface="Now Thin Bold"/>
              </a:rPr>
              <a:t>Traditional Denim (7f97b5)</a:t>
            </a:r>
          </a:p>
          <a:p>
            <a:pPr>
              <a:lnSpc>
                <a:spcPts val="2398"/>
              </a:lnSpc>
              <a:spcBef>
                <a:spcPct val="0"/>
              </a:spcBef>
            </a:pPr>
            <a:r>
              <a:rPr lang="en-US" sz="2200" dirty="0">
                <a:solidFill>
                  <a:srgbClr val="000000"/>
                </a:solidFill>
                <a:latin typeface="Now Thin Bold"/>
              </a:rPr>
              <a:t>Light Denim (b8cad5)</a:t>
            </a:r>
          </a:p>
          <a:p>
            <a:pPr>
              <a:lnSpc>
                <a:spcPts val="2398"/>
              </a:lnSpc>
              <a:spcBef>
                <a:spcPct val="0"/>
              </a:spcBef>
            </a:pPr>
            <a:r>
              <a:rPr lang="en-US" sz="2200" dirty="0">
                <a:solidFill>
                  <a:srgbClr val="000000"/>
                </a:solidFill>
                <a:latin typeface="Now Thin Bold"/>
              </a:rPr>
              <a:t>British Khaki (bcaf97)</a:t>
            </a:r>
          </a:p>
          <a:p>
            <a:pPr>
              <a:lnSpc>
                <a:spcPts val="2398"/>
              </a:lnSpc>
              <a:spcBef>
                <a:spcPct val="0"/>
              </a:spcBef>
            </a:pPr>
            <a:r>
              <a:rPr lang="en-US" sz="2200" dirty="0">
                <a:solidFill>
                  <a:srgbClr val="000000"/>
                </a:solidFill>
                <a:latin typeface="Now Thin Bold"/>
              </a:rPr>
              <a:t>White Ice (f1eeeb)</a:t>
            </a:r>
          </a:p>
          <a:p>
            <a:pPr>
              <a:lnSpc>
                <a:spcPts val="2398"/>
              </a:lnSpc>
              <a:spcBef>
                <a:spcPct val="0"/>
              </a:spcBef>
            </a:pPr>
            <a:r>
              <a:rPr lang="en-US" sz="2200" dirty="0">
                <a:solidFill>
                  <a:srgbClr val="000000"/>
                </a:solidFill>
                <a:latin typeface="Now Thin Bold"/>
              </a:rPr>
              <a:t>Pale Grey (</a:t>
            </a:r>
            <a:r>
              <a:rPr lang="en-US" sz="2200" dirty="0" err="1">
                <a:solidFill>
                  <a:srgbClr val="000000"/>
                </a:solidFill>
                <a:latin typeface="Now Thin Bold"/>
              </a:rPr>
              <a:t>fdfdfe</a:t>
            </a:r>
            <a:r>
              <a:rPr lang="en-US" sz="2200" dirty="0">
                <a:solidFill>
                  <a:srgbClr val="000000"/>
                </a:solidFill>
                <a:latin typeface="Now Thin Bold"/>
              </a:rPr>
              <a:t>)</a:t>
            </a: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b="1" dirty="0">
                <a:solidFill>
                  <a:srgbClr val="000000"/>
                </a:solidFill>
                <a:latin typeface="Arimo Bold" panose="020B0604020202020204" charset="0"/>
                <a:ea typeface="Arimo Bold" panose="020B0604020202020204" charset="0"/>
                <a:cs typeface="Arimo Bold" panose="020B0604020202020204" charset="0"/>
              </a:rPr>
              <a:t>Size options</a:t>
            </a:r>
            <a:r>
              <a:rPr lang="en-US" sz="2200" b="1" dirty="0">
                <a:solidFill>
                  <a:srgbClr val="000000"/>
                </a:solidFill>
                <a:latin typeface="Now Thin Bold"/>
              </a:rPr>
              <a:t>: 4, 6, 8, 10, 12, 14, 16</a:t>
            </a: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b="1" dirty="0">
                <a:solidFill>
                  <a:srgbClr val="000000"/>
                </a:solidFill>
                <a:latin typeface="Arimo Bold" panose="020B0604020202020204" charset="0"/>
                <a:ea typeface="Arimo Bold" panose="020B0604020202020204" charset="0"/>
                <a:cs typeface="Arimo Bold" panose="020B0604020202020204" charset="0"/>
              </a:rPr>
              <a:t>Fabrication</a:t>
            </a:r>
          </a:p>
          <a:p>
            <a:pPr>
              <a:lnSpc>
                <a:spcPts val="2398"/>
              </a:lnSpc>
              <a:spcBef>
                <a:spcPct val="0"/>
              </a:spcBef>
            </a:pPr>
            <a:r>
              <a:rPr lang="en-US" sz="2200" dirty="0">
                <a:solidFill>
                  <a:srgbClr val="000000"/>
                </a:solidFill>
                <a:latin typeface="Now Thin Bold"/>
              </a:rPr>
              <a:t>Main Jeans layer: </a:t>
            </a:r>
            <a:r>
              <a:rPr lang="en-US" sz="2200" b="1" dirty="0">
                <a:solidFill>
                  <a:srgbClr val="000000"/>
                </a:solidFill>
                <a:latin typeface="Now Thin Bold"/>
              </a:rPr>
              <a:t>98% TOUGH COTTON™, 2% Spandex</a:t>
            </a:r>
          </a:p>
          <a:p>
            <a:pPr>
              <a:lnSpc>
                <a:spcPts val="2398"/>
              </a:lnSpc>
              <a:spcBef>
                <a:spcPct val="0"/>
              </a:spcBef>
            </a:pPr>
            <a:r>
              <a:rPr lang="en-US" sz="2200" dirty="0">
                <a:solidFill>
                  <a:srgbClr val="000000"/>
                </a:solidFill>
                <a:latin typeface="Now Thin Bold"/>
              </a:rPr>
              <a:t>Pocket lining: </a:t>
            </a:r>
            <a:r>
              <a:rPr lang="en-US" sz="2200" b="1" dirty="0">
                <a:solidFill>
                  <a:srgbClr val="000000"/>
                </a:solidFill>
                <a:latin typeface="Now Thin Bold"/>
              </a:rPr>
              <a:t>100% Cotton</a:t>
            </a:r>
          </a:p>
          <a:p>
            <a:pPr>
              <a:lnSpc>
                <a:spcPts val="2398"/>
              </a:lnSpc>
              <a:spcBef>
                <a:spcPct val="0"/>
              </a:spcBef>
            </a:pPr>
            <a:endParaRPr lang="en-US" sz="2200" dirty="0">
              <a:solidFill>
                <a:srgbClr val="000000"/>
              </a:solidFill>
              <a:latin typeface="Arimo Bold" panose="020B0604020202020204" charset="0"/>
              <a:ea typeface="Arimo Bold" panose="020B0604020202020204" charset="0"/>
              <a:cs typeface="Arimo Bold" panose="020B0604020202020204" charset="0"/>
            </a:endParaRPr>
          </a:p>
          <a:p>
            <a:pPr>
              <a:lnSpc>
                <a:spcPts val="2398"/>
              </a:lnSpc>
              <a:spcBef>
                <a:spcPct val="0"/>
              </a:spcBef>
            </a:pPr>
            <a:r>
              <a:rPr lang="en-US" sz="2200" b="1" dirty="0">
                <a:solidFill>
                  <a:srgbClr val="000000"/>
                </a:solidFill>
                <a:latin typeface="Arimo Bold" panose="020B0604020202020204" charset="0"/>
                <a:ea typeface="Arimo Bold" panose="020B0604020202020204" charset="0"/>
                <a:cs typeface="Arimo Bold" panose="020B0604020202020204" charset="0"/>
              </a:rPr>
              <a:t>Price line: </a:t>
            </a:r>
            <a:r>
              <a:rPr lang="en-US" sz="2200" b="1" dirty="0">
                <a:solidFill>
                  <a:srgbClr val="000000"/>
                </a:solidFill>
                <a:latin typeface="Now Thin Bold"/>
              </a:rPr>
              <a:t>$129.00</a:t>
            </a:r>
          </a:p>
        </p:txBody>
      </p:sp>
      <p:sp>
        <p:nvSpPr>
          <p:cNvPr id="5" name="TextBox 5"/>
          <p:cNvSpPr txBox="1"/>
          <p:nvPr/>
        </p:nvSpPr>
        <p:spPr>
          <a:xfrm>
            <a:off x="444208" y="1400114"/>
            <a:ext cx="10613412" cy="1149982"/>
          </a:xfrm>
          <a:prstGeom prst="rect">
            <a:avLst/>
          </a:prstGeom>
        </p:spPr>
        <p:txBody>
          <a:bodyPr lIns="0" tIns="0" rIns="0" bIns="0" rtlCol="0" anchor="t">
            <a:spAutoFit/>
          </a:bodyPr>
          <a:lstStyle/>
          <a:p>
            <a:pPr algn="ctr">
              <a:lnSpc>
                <a:spcPts val="8719"/>
              </a:lnSpc>
              <a:spcBef>
                <a:spcPct val="0"/>
              </a:spcBef>
            </a:pPr>
            <a:r>
              <a:rPr lang="en-US" sz="7999">
                <a:solidFill>
                  <a:srgbClr val="000000"/>
                </a:solidFill>
                <a:latin typeface="Dream Avenue"/>
              </a:rPr>
              <a:t>Straight Fit Ankle Jeans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675" y="838200"/>
            <a:ext cx="14520463" cy="3274365"/>
          </a:xfrm>
          <a:prstGeom prst="rect">
            <a:avLst/>
          </a:prstGeom>
        </p:spPr>
      </p:pic>
      <p:pic>
        <p:nvPicPr>
          <p:cNvPr id="3" name="Picture 3"/>
          <p:cNvPicPr>
            <a:picLocks noChangeAspect="1"/>
          </p:cNvPicPr>
          <p:nvPr/>
        </p:nvPicPr>
        <p:blipFill>
          <a:blip r:embed="rId4"/>
          <a:srcRect/>
          <a:stretch>
            <a:fillRect/>
          </a:stretch>
        </p:blipFill>
        <p:spPr>
          <a:xfrm>
            <a:off x="11552758" y="678940"/>
            <a:ext cx="6086141" cy="8864341"/>
          </a:xfrm>
          <a:prstGeom prst="rect">
            <a:avLst/>
          </a:prstGeom>
        </p:spPr>
      </p:pic>
      <p:sp>
        <p:nvSpPr>
          <p:cNvPr id="4" name="TextBox 4"/>
          <p:cNvSpPr txBox="1"/>
          <p:nvPr/>
        </p:nvSpPr>
        <p:spPr>
          <a:xfrm>
            <a:off x="676315" y="2048426"/>
            <a:ext cx="10876443" cy="7379521"/>
          </a:xfrm>
          <a:prstGeom prst="rect">
            <a:avLst/>
          </a:prstGeom>
        </p:spPr>
        <p:txBody>
          <a:bodyPr lIns="0" tIns="0" rIns="0" bIns="0" rtlCol="0" anchor="t">
            <a:spAutoFit/>
          </a:bodyPr>
          <a:lstStyle/>
          <a:p>
            <a:pPr marL="453395" lvl="1" indent="-226697">
              <a:lnSpc>
                <a:spcPts val="2289"/>
              </a:lnSpc>
              <a:spcBef>
                <a:spcPct val="0"/>
              </a:spcBef>
              <a:buFont typeface="Arial"/>
              <a:buChar char="•"/>
            </a:pPr>
            <a:r>
              <a:rPr lang="en-US" sz="2100" dirty="0">
                <a:solidFill>
                  <a:srgbClr val="000000"/>
                </a:solidFill>
                <a:latin typeface="Now Thin Bold"/>
              </a:rPr>
              <a:t>Description of style: The classic denim jacket is the one that never goes out of style. It is coated with tough cotton technology. This gets well with any wear and perfect for layering in each seasons. It focuses on comfort along with quality, which has functional features such as Button front, Front and chest pockets, Slim fit, Long sleeves, and Above-hip length.</a:t>
            </a:r>
          </a:p>
          <a:p>
            <a:pPr marL="453395" lvl="1" indent="-226697">
              <a:lnSpc>
                <a:spcPts val="2289"/>
              </a:lnSpc>
              <a:spcBef>
                <a:spcPct val="0"/>
              </a:spcBef>
              <a:buFont typeface="Arial"/>
              <a:buChar char="•"/>
            </a:pPr>
            <a:r>
              <a:rPr lang="en-US" sz="2100" dirty="0">
                <a:solidFill>
                  <a:srgbClr val="000000"/>
                </a:solidFill>
                <a:latin typeface="Now Thin Bold"/>
              </a:rPr>
              <a:t>It features wrinkle resistance, No- stretch to keep shape retention, breathable, fine touch and not irritating the skin.</a:t>
            </a:r>
          </a:p>
          <a:p>
            <a:pPr>
              <a:lnSpc>
                <a:spcPts val="2289"/>
              </a:lnSpc>
            </a:pPr>
            <a:endParaRPr lang="en-US" sz="2100" dirty="0">
              <a:solidFill>
                <a:srgbClr val="000000"/>
              </a:solidFill>
              <a:latin typeface="Now Thin Bold"/>
            </a:endParaRPr>
          </a:p>
          <a:p>
            <a:pPr>
              <a:lnSpc>
                <a:spcPts val="2289"/>
              </a:lnSpc>
              <a:spcBef>
                <a:spcPct val="0"/>
              </a:spcBef>
            </a:pPr>
            <a:endParaRPr lang="en-US" sz="2100" dirty="0">
              <a:solidFill>
                <a:srgbClr val="000000"/>
              </a:solidFill>
              <a:latin typeface="Now Thin Bold"/>
            </a:endParaRPr>
          </a:p>
          <a:p>
            <a:pPr>
              <a:lnSpc>
                <a:spcPts val="2289"/>
              </a:lnSpc>
              <a:spcBef>
                <a:spcPct val="0"/>
              </a:spcBef>
            </a:pPr>
            <a:r>
              <a:rPr lang="en-US" sz="2100" b="1" dirty="0">
                <a:solidFill>
                  <a:srgbClr val="000000"/>
                </a:solidFill>
                <a:latin typeface="Arimo Bold" panose="020B0604020202020204" charset="0"/>
                <a:ea typeface="Arimo Bold" panose="020B0604020202020204" charset="0"/>
                <a:cs typeface="Arimo Bold" panose="020B0604020202020204" charset="0"/>
              </a:rPr>
              <a:t>Color options: 7 </a:t>
            </a:r>
            <a:r>
              <a:rPr lang="en-US" sz="2100" b="1" dirty="0">
                <a:solidFill>
                  <a:srgbClr val="000000"/>
                </a:solidFill>
                <a:latin typeface="Now Thin Bold"/>
              </a:rPr>
              <a:t>colors </a:t>
            </a:r>
          </a:p>
          <a:p>
            <a:pPr>
              <a:lnSpc>
                <a:spcPts val="2289"/>
              </a:lnSpc>
              <a:spcBef>
                <a:spcPct val="0"/>
              </a:spcBef>
            </a:pPr>
            <a:r>
              <a:rPr lang="en-US" sz="2100" dirty="0">
                <a:solidFill>
                  <a:srgbClr val="000000"/>
                </a:solidFill>
                <a:latin typeface="Now Thin Bold"/>
              </a:rPr>
              <a:t>Indigo Black (002e51)</a:t>
            </a:r>
          </a:p>
          <a:p>
            <a:pPr>
              <a:lnSpc>
                <a:spcPts val="2289"/>
              </a:lnSpc>
              <a:spcBef>
                <a:spcPct val="0"/>
              </a:spcBef>
            </a:pPr>
            <a:r>
              <a:rPr lang="en-US" sz="2100" dirty="0">
                <a:solidFill>
                  <a:srgbClr val="000000"/>
                </a:solidFill>
                <a:latin typeface="Now Thin Bold"/>
              </a:rPr>
              <a:t>Indigo Dye (00416c)</a:t>
            </a:r>
          </a:p>
          <a:p>
            <a:pPr>
              <a:lnSpc>
                <a:spcPts val="2289"/>
              </a:lnSpc>
              <a:spcBef>
                <a:spcPct val="0"/>
              </a:spcBef>
            </a:pPr>
            <a:r>
              <a:rPr lang="en-US" sz="2100" dirty="0">
                <a:solidFill>
                  <a:srgbClr val="000000"/>
                </a:solidFill>
                <a:latin typeface="Now Thin Bold"/>
              </a:rPr>
              <a:t>Traditional Denim (7f97b5)</a:t>
            </a:r>
          </a:p>
          <a:p>
            <a:pPr>
              <a:lnSpc>
                <a:spcPts val="2289"/>
              </a:lnSpc>
              <a:spcBef>
                <a:spcPct val="0"/>
              </a:spcBef>
            </a:pPr>
            <a:r>
              <a:rPr lang="en-US" sz="2100" dirty="0">
                <a:solidFill>
                  <a:srgbClr val="000000"/>
                </a:solidFill>
                <a:latin typeface="Now Thin Bold"/>
              </a:rPr>
              <a:t>Light Denim (b8cad5)</a:t>
            </a:r>
          </a:p>
          <a:p>
            <a:pPr>
              <a:lnSpc>
                <a:spcPts val="2289"/>
              </a:lnSpc>
              <a:spcBef>
                <a:spcPct val="0"/>
              </a:spcBef>
            </a:pPr>
            <a:r>
              <a:rPr lang="en-US" sz="2100" dirty="0">
                <a:solidFill>
                  <a:srgbClr val="000000"/>
                </a:solidFill>
                <a:latin typeface="Now Thin Bold"/>
              </a:rPr>
              <a:t>British Khaki (bcaf97)</a:t>
            </a:r>
          </a:p>
          <a:p>
            <a:pPr>
              <a:lnSpc>
                <a:spcPts val="2289"/>
              </a:lnSpc>
              <a:spcBef>
                <a:spcPct val="0"/>
              </a:spcBef>
            </a:pPr>
            <a:r>
              <a:rPr lang="en-US" sz="2100" dirty="0">
                <a:solidFill>
                  <a:srgbClr val="000000"/>
                </a:solidFill>
                <a:latin typeface="Now Thin Bold"/>
              </a:rPr>
              <a:t>White Ice (f1eeeb)</a:t>
            </a:r>
          </a:p>
          <a:p>
            <a:pPr>
              <a:lnSpc>
                <a:spcPts val="2289"/>
              </a:lnSpc>
              <a:spcBef>
                <a:spcPct val="0"/>
              </a:spcBef>
            </a:pPr>
            <a:r>
              <a:rPr lang="en-US" sz="2100" dirty="0">
                <a:solidFill>
                  <a:srgbClr val="000000"/>
                </a:solidFill>
                <a:latin typeface="Now Thin Bold"/>
              </a:rPr>
              <a:t>Pale Grey (</a:t>
            </a:r>
            <a:r>
              <a:rPr lang="en-US" sz="2100" dirty="0" err="1">
                <a:solidFill>
                  <a:srgbClr val="000000"/>
                </a:solidFill>
                <a:latin typeface="Now Thin Bold"/>
              </a:rPr>
              <a:t>fdfdfe</a:t>
            </a:r>
            <a:r>
              <a:rPr lang="en-US" sz="2100" dirty="0">
                <a:solidFill>
                  <a:srgbClr val="000000"/>
                </a:solidFill>
                <a:latin typeface="Now Thin Bold"/>
              </a:rPr>
              <a:t>)</a:t>
            </a:r>
          </a:p>
          <a:p>
            <a:pPr>
              <a:lnSpc>
                <a:spcPts val="2289"/>
              </a:lnSpc>
              <a:spcBef>
                <a:spcPct val="0"/>
              </a:spcBef>
            </a:pPr>
            <a:endParaRPr lang="en-US" sz="2100" dirty="0">
              <a:solidFill>
                <a:srgbClr val="000000"/>
              </a:solidFill>
              <a:latin typeface="Now Thin Bold"/>
            </a:endParaRPr>
          </a:p>
          <a:p>
            <a:pPr>
              <a:lnSpc>
                <a:spcPts val="2289"/>
              </a:lnSpc>
              <a:spcBef>
                <a:spcPct val="0"/>
              </a:spcBef>
            </a:pPr>
            <a:r>
              <a:rPr lang="en-US" sz="2100" b="1" dirty="0">
                <a:solidFill>
                  <a:srgbClr val="000000"/>
                </a:solidFill>
                <a:latin typeface="Arimo Bold" panose="020B0604020202020204" charset="0"/>
                <a:ea typeface="Arimo Bold" panose="020B0604020202020204" charset="0"/>
                <a:cs typeface="Arimo Bold" panose="020B0604020202020204" charset="0"/>
              </a:rPr>
              <a:t>Size options: </a:t>
            </a:r>
            <a:r>
              <a:rPr lang="en-US" sz="2100" b="1" dirty="0">
                <a:solidFill>
                  <a:srgbClr val="000000"/>
                </a:solidFill>
                <a:latin typeface="Now Thin Bold"/>
              </a:rPr>
              <a:t>4, 6, 8, 10, 12, 14, 16</a:t>
            </a:r>
          </a:p>
          <a:p>
            <a:pPr>
              <a:lnSpc>
                <a:spcPts val="2289"/>
              </a:lnSpc>
              <a:spcBef>
                <a:spcPct val="0"/>
              </a:spcBef>
            </a:pPr>
            <a:endParaRPr lang="en-US" sz="2100" dirty="0">
              <a:solidFill>
                <a:srgbClr val="000000"/>
              </a:solidFill>
              <a:latin typeface="Now Thin Bold"/>
            </a:endParaRPr>
          </a:p>
          <a:p>
            <a:pPr>
              <a:lnSpc>
                <a:spcPts val="2289"/>
              </a:lnSpc>
              <a:spcBef>
                <a:spcPct val="0"/>
              </a:spcBef>
            </a:pPr>
            <a:r>
              <a:rPr lang="en-US" sz="2100" b="1" dirty="0">
                <a:solidFill>
                  <a:srgbClr val="000000"/>
                </a:solidFill>
                <a:latin typeface="Arimo Bold" panose="020B0604020202020204" charset="0"/>
                <a:ea typeface="Arimo Bold" panose="020B0604020202020204" charset="0"/>
                <a:cs typeface="Arimo Bold" panose="020B0604020202020204" charset="0"/>
              </a:rPr>
              <a:t>Fabrication</a:t>
            </a:r>
          </a:p>
          <a:p>
            <a:pPr>
              <a:lnSpc>
                <a:spcPts val="2289"/>
              </a:lnSpc>
              <a:spcBef>
                <a:spcPct val="0"/>
              </a:spcBef>
            </a:pPr>
            <a:r>
              <a:rPr lang="en-US" sz="2100" dirty="0">
                <a:solidFill>
                  <a:srgbClr val="000000"/>
                </a:solidFill>
                <a:latin typeface="Now Thin Bold"/>
              </a:rPr>
              <a:t>Main Jacket layer: 98% TOUGH COTTON™, 2% Spandex</a:t>
            </a:r>
          </a:p>
          <a:p>
            <a:pPr>
              <a:lnSpc>
                <a:spcPts val="2289"/>
              </a:lnSpc>
              <a:spcBef>
                <a:spcPct val="0"/>
              </a:spcBef>
            </a:pPr>
            <a:r>
              <a:rPr lang="en-US" sz="2100" dirty="0">
                <a:solidFill>
                  <a:srgbClr val="000000"/>
                </a:solidFill>
                <a:latin typeface="Now Thin Bold"/>
              </a:rPr>
              <a:t>Pocket lining: 100% Cotton</a:t>
            </a:r>
          </a:p>
          <a:p>
            <a:pPr>
              <a:lnSpc>
                <a:spcPts val="2289"/>
              </a:lnSpc>
              <a:spcBef>
                <a:spcPct val="0"/>
              </a:spcBef>
            </a:pPr>
            <a:endParaRPr lang="en-US" sz="2100" b="1" dirty="0">
              <a:solidFill>
                <a:srgbClr val="000000"/>
              </a:solidFill>
              <a:latin typeface="Now Thin Bold"/>
            </a:endParaRPr>
          </a:p>
          <a:p>
            <a:pPr>
              <a:lnSpc>
                <a:spcPts val="2289"/>
              </a:lnSpc>
              <a:spcBef>
                <a:spcPct val="0"/>
              </a:spcBef>
            </a:pPr>
            <a:r>
              <a:rPr lang="en-US" sz="2100" b="1" dirty="0">
                <a:solidFill>
                  <a:srgbClr val="000000"/>
                </a:solidFill>
                <a:latin typeface="Arimo Bold" panose="020B0604020202020204" charset="0"/>
                <a:ea typeface="Arimo Bold" panose="020B0604020202020204" charset="0"/>
                <a:cs typeface="Arimo Bold" panose="020B0604020202020204" charset="0"/>
              </a:rPr>
              <a:t>Price line</a:t>
            </a:r>
            <a:r>
              <a:rPr lang="en-US" sz="2100" b="1" dirty="0">
                <a:solidFill>
                  <a:srgbClr val="000000"/>
                </a:solidFill>
                <a:latin typeface="Now Thin Bold"/>
              </a:rPr>
              <a:t>: </a:t>
            </a:r>
            <a:r>
              <a:rPr lang="en-US" sz="2100" dirty="0">
                <a:solidFill>
                  <a:srgbClr val="000000"/>
                </a:solidFill>
                <a:latin typeface="Now Thin Bold"/>
              </a:rPr>
              <a:t>$169.00</a:t>
            </a:r>
          </a:p>
        </p:txBody>
      </p:sp>
      <p:sp>
        <p:nvSpPr>
          <p:cNvPr id="5" name="TextBox 5"/>
          <p:cNvSpPr txBox="1"/>
          <p:nvPr/>
        </p:nvSpPr>
        <p:spPr>
          <a:xfrm>
            <a:off x="765669" y="799285"/>
            <a:ext cx="6608561" cy="1149982"/>
          </a:xfrm>
          <a:prstGeom prst="rect">
            <a:avLst/>
          </a:prstGeom>
        </p:spPr>
        <p:txBody>
          <a:bodyPr lIns="0" tIns="0" rIns="0" bIns="0" rtlCol="0" anchor="t">
            <a:spAutoFit/>
          </a:bodyPr>
          <a:lstStyle/>
          <a:p>
            <a:pPr>
              <a:lnSpc>
                <a:spcPts val="8719"/>
              </a:lnSpc>
              <a:spcBef>
                <a:spcPct val="0"/>
              </a:spcBef>
            </a:pPr>
            <a:r>
              <a:rPr lang="en-US" sz="7999">
                <a:solidFill>
                  <a:srgbClr val="000000"/>
                </a:solidFill>
                <a:latin typeface="Dream Avenue"/>
              </a:rPr>
              <a:t>Denim Jacket</a:t>
            </a:r>
          </a:p>
        </p:txBody>
      </p:sp>
      <p:sp>
        <p:nvSpPr>
          <p:cNvPr id="6" name="TextBox 6"/>
          <p:cNvSpPr txBox="1"/>
          <p:nvPr/>
        </p:nvSpPr>
        <p:spPr>
          <a:xfrm>
            <a:off x="11015098" y="9702541"/>
            <a:ext cx="6608561" cy="231217"/>
          </a:xfrm>
          <a:prstGeom prst="rect">
            <a:avLst/>
          </a:prstGeom>
        </p:spPr>
        <p:txBody>
          <a:bodyPr lIns="0" tIns="0" rIns="0" bIns="0" rtlCol="0" anchor="t">
            <a:spAutoFit/>
          </a:bodyPr>
          <a:lstStyle/>
          <a:p>
            <a:pPr algn="r">
              <a:lnSpc>
                <a:spcPts val="1743"/>
              </a:lnSpc>
              <a:spcBef>
                <a:spcPct val="0"/>
              </a:spcBef>
            </a:pPr>
            <a:r>
              <a:rPr lang="en-US" sz="2000" dirty="0">
                <a:solidFill>
                  <a:srgbClr val="000000"/>
                </a:solidFill>
              </a:rPr>
              <a:t>Photo is taken from BananaRepublic.com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420" y="1028700"/>
            <a:ext cx="16840811" cy="3797603"/>
          </a:xfrm>
          <a:prstGeom prst="rect">
            <a:avLst/>
          </a:prstGeom>
        </p:spPr>
      </p:pic>
      <p:pic>
        <p:nvPicPr>
          <p:cNvPr id="3" name="Picture 3"/>
          <p:cNvPicPr>
            <a:picLocks noChangeAspect="1"/>
          </p:cNvPicPr>
          <p:nvPr/>
        </p:nvPicPr>
        <p:blipFill>
          <a:blip r:embed="rId4"/>
          <a:srcRect l="12124"/>
          <a:stretch>
            <a:fillRect/>
          </a:stretch>
        </p:blipFill>
        <p:spPr>
          <a:xfrm>
            <a:off x="11905183" y="1028700"/>
            <a:ext cx="5706542" cy="8229600"/>
          </a:xfrm>
          <a:prstGeom prst="rect">
            <a:avLst/>
          </a:prstGeom>
        </p:spPr>
      </p:pic>
      <p:sp>
        <p:nvSpPr>
          <p:cNvPr id="4" name="TextBox 4"/>
          <p:cNvSpPr txBox="1"/>
          <p:nvPr/>
        </p:nvSpPr>
        <p:spPr>
          <a:xfrm>
            <a:off x="676315" y="2344516"/>
            <a:ext cx="10876443" cy="8008474"/>
          </a:xfrm>
          <a:prstGeom prst="rect">
            <a:avLst/>
          </a:prstGeom>
        </p:spPr>
        <p:txBody>
          <a:bodyPr lIns="0" tIns="0" rIns="0" bIns="0" rtlCol="0" anchor="t">
            <a:spAutoFit/>
          </a:bodyPr>
          <a:lstStyle/>
          <a:p>
            <a:pPr marL="474984" lvl="1" indent="-237492">
              <a:lnSpc>
                <a:spcPts val="2398"/>
              </a:lnSpc>
              <a:spcBef>
                <a:spcPct val="0"/>
              </a:spcBef>
              <a:buFont typeface="Arial"/>
              <a:buChar char="•"/>
            </a:pPr>
            <a:r>
              <a:rPr lang="en-US" sz="2200" dirty="0">
                <a:solidFill>
                  <a:srgbClr val="000000"/>
                </a:solidFill>
                <a:latin typeface="Now Thin Bold"/>
              </a:rPr>
              <a:t>Description of style: The classic shirt is a timeless go-to that coated with tough cotton technology. This Custom Fit gets well with any wear and perfect for layering in each seasons. It focuses on comfort along with quality, which has functional features such as no-stretch trim silhouette, Long sleeves with buttoned barrel cuffs, Button-down point collar, and Buttoned placket.</a:t>
            </a:r>
          </a:p>
          <a:p>
            <a:pPr>
              <a:lnSpc>
                <a:spcPts val="2398"/>
              </a:lnSpc>
              <a:spcBef>
                <a:spcPct val="0"/>
              </a:spcBef>
            </a:pPr>
            <a:endParaRPr lang="en-US" sz="2200" dirty="0">
              <a:solidFill>
                <a:srgbClr val="000000"/>
              </a:solidFill>
              <a:latin typeface="Now Thin Bold"/>
            </a:endParaRPr>
          </a:p>
          <a:p>
            <a:pPr marL="474984" lvl="1" indent="-237492">
              <a:lnSpc>
                <a:spcPts val="2398"/>
              </a:lnSpc>
              <a:spcBef>
                <a:spcPct val="0"/>
              </a:spcBef>
              <a:buFont typeface="Arial"/>
              <a:buChar char="•"/>
            </a:pPr>
            <a:r>
              <a:rPr lang="en-US" sz="2200" dirty="0">
                <a:solidFill>
                  <a:srgbClr val="000000"/>
                </a:solidFill>
                <a:latin typeface="Now Thin Bold"/>
              </a:rPr>
              <a:t>It features wrinkle resistance, No- stretch to keep shape retention, breathable, fine touch and not irritating the skin.</a:t>
            </a:r>
          </a:p>
          <a:p>
            <a:pPr>
              <a:lnSpc>
                <a:spcPts val="2398"/>
              </a:lnSpc>
            </a:pPr>
            <a:endParaRPr lang="en-US" sz="2200" dirty="0">
              <a:solidFill>
                <a:srgbClr val="000000"/>
              </a:solidFill>
              <a:latin typeface="Now Thin Bold"/>
            </a:endParaRP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dirty="0">
                <a:solidFill>
                  <a:srgbClr val="000000"/>
                </a:solidFill>
                <a:latin typeface="Arimo Bold" panose="020B0604020202020204" charset="0"/>
                <a:ea typeface="Arimo Bold" panose="020B0604020202020204" charset="0"/>
                <a:cs typeface="Arimo Bold" panose="020B0604020202020204" charset="0"/>
              </a:rPr>
              <a:t>Color options: </a:t>
            </a:r>
            <a:r>
              <a:rPr lang="en-US" sz="2200" dirty="0">
                <a:solidFill>
                  <a:srgbClr val="000000"/>
                </a:solidFill>
                <a:latin typeface="Now Thin Bold"/>
              </a:rPr>
              <a:t>7 colors </a:t>
            </a:r>
          </a:p>
          <a:p>
            <a:pPr>
              <a:lnSpc>
                <a:spcPts val="2398"/>
              </a:lnSpc>
              <a:spcBef>
                <a:spcPct val="0"/>
              </a:spcBef>
            </a:pPr>
            <a:r>
              <a:rPr lang="en-US" sz="2200" dirty="0">
                <a:solidFill>
                  <a:srgbClr val="000000"/>
                </a:solidFill>
                <a:latin typeface="Now Thin Bold"/>
              </a:rPr>
              <a:t>Indigo Black (002e51)</a:t>
            </a:r>
          </a:p>
          <a:p>
            <a:pPr>
              <a:lnSpc>
                <a:spcPts val="2398"/>
              </a:lnSpc>
              <a:spcBef>
                <a:spcPct val="0"/>
              </a:spcBef>
            </a:pPr>
            <a:r>
              <a:rPr lang="en-US" sz="2200" dirty="0">
                <a:solidFill>
                  <a:srgbClr val="000000"/>
                </a:solidFill>
                <a:latin typeface="Now Thin Bold"/>
              </a:rPr>
              <a:t>Indigo Dye (00416c)</a:t>
            </a:r>
          </a:p>
          <a:p>
            <a:pPr>
              <a:lnSpc>
                <a:spcPts val="2398"/>
              </a:lnSpc>
              <a:spcBef>
                <a:spcPct val="0"/>
              </a:spcBef>
            </a:pPr>
            <a:r>
              <a:rPr lang="en-US" sz="2200" dirty="0">
                <a:solidFill>
                  <a:srgbClr val="000000"/>
                </a:solidFill>
                <a:latin typeface="Now Thin Bold"/>
              </a:rPr>
              <a:t>Traditional Denim (7f97b5)</a:t>
            </a:r>
          </a:p>
          <a:p>
            <a:pPr>
              <a:lnSpc>
                <a:spcPts val="2398"/>
              </a:lnSpc>
              <a:spcBef>
                <a:spcPct val="0"/>
              </a:spcBef>
            </a:pPr>
            <a:r>
              <a:rPr lang="en-US" sz="2200" dirty="0">
                <a:solidFill>
                  <a:srgbClr val="000000"/>
                </a:solidFill>
                <a:latin typeface="Now Thin Bold"/>
              </a:rPr>
              <a:t>Light Denim (b8cad5)</a:t>
            </a:r>
          </a:p>
          <a:p>
            <a:pPr>
              <a:lnSpc>
                <a:spcPts val="2398"/>
              </a:lnSpc>
              <a:spcBef>
                <a:spcPct val="0"/>
              </a:spcBef>
            </a:pPr>
            <a:r>
              <a:rPr lang="en-US" sz="2200" dirty="0">
                <a:solidFill>
                  <a:srgbClr val="000000"/>
                </a:solidFill>
                <a:latin typeface="Now Thin Bold"/>
              </a:rPr>
              <a:t>British Khaki (bcaf97)</a:t>
            </a:r>
          </a:p>
          <a:p>
            <a:pPr>
              <a:lnSpc>
                <a:spcPts val="2398"/>
              </a:lnSpc>
              <a:spcBef>
                <a:spcPct val="0"/>
              </a:spcBef>
            </a:pPr>
            <a:r>
              <a:rPr lang="en-US" sz="2200" dirty="0">
                <a:solidFill>
                  <a:srgbClr val="000000"/>
                </a:solidFill>
                <a:latin typeface="Now Thin Bold"/>
              </a:rPr>
              <a:t>White Ice (f1eeeb)</a:t>
            </a:r>
          </a:p>
          <a:p>
            <a:pPr>
              <a:lnSpc>
                <a:spcPts val="2398"/>
              </a:lnSpc>
              <a:spcBef>
                <a:spcPct val="0"/>
              </a:spcBef>
            </a:pPr>
            <a:r>
              <a:rPr lang="en-US" sz="2200" dirty="0">
                <a:solidFill>
                  <a:srgbClr val="000000"/>
                </a:solidFill>
                <a:latin typeface="Now Thin Bold"/>
              </a:rPr>
              <a:t>Pale Grey (</a:t>
            </a:r>
            <a:r>
              <a:rPr lang="en-US" sz="2200" dirty="0" err="1">
                <a:solidFill>
                  <a:srgbClr val="000000"/>
                </a:solidFill>
                <a:latin typeface="Now Thin Bold"/>
              </a:rPr>
              <a:t>fdfdfe</a:t>
            </a:r>
            <a:r>
              <a:rPr lang="en-US" sz="2200" dirty="0">
                <a:solidFill>
                  <a:srgbClr val="000000"/>
                </a:solidFill>
                <a:latin typeface="Now Thin Bold"/>
              </a:rPr>
              <a:t>)</a:t>
            </a: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dirty="0">
                <a:solidFill>
                  <a:srgbClr val="000000"/>
                </a:solidFill>
                <a:latin typeface="Arimo Bold" panose="020B0604020202020204" charset="0"/>
                <a:ea typeface="Arimo Bold" panose="020B0604020202020204" charset="0"/>
                <a:cs typeface="Arimo Bold" panose="020B0604020202020204" charset="0"/>
              </a:rPr>
              <a:t>Size options: </a:t>
            </a:r>
            <a:r>
              <a:rPr lang="en-US" sz="2200" dirty="0">
                <a:solidFill>
                  <a:srgbClr val="000000"/>
                </a:solidFill>
                <a:latin typeface="Now Thin Bold"/>
              </a:rPr>
              <a:t>4, 6, 8, 10, 12, 14, 16</a:t>
            </a: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dirty="0">
                <a:solidFill>
                  <a:srgbClr val="000000"/>
                </a:solidFill>
                <a:latin typeface="Arimo Bold" panose="020B0604020202020204" charset="0"/>
                <a:ea typeface="Arimo Bold" panose="020B0604020202020204" charset="0"/>
                <a:cs typeface="Arimo Bold" panose="020B0604020202020204" charset="0"/>
              </a:rPr>
              <a:t>Fabrication</a:t>
            </a:r>
          </a:p>
          <a:p>
            <a:pPr>
              <a:lnSpc>
                <a:spcPts val="2398"/>
              </a:lnSpc>
              <a:spcBef>
                <a:spcPct val="0"/>
              </a:spcBef>
            </a:pPr>
            <a:r>
              <a:rPr lang="en-US" sz="2200" dirty="0">
                <a:solidFill>
                  <a:srgbClr val="000000"/>
                </a:solidFill>
                <a:latin typeface="Now Thin Bold"/>
              </a:rPr>
              <a:t>Main Shirt layer: 98% TOUGH COTTON™, 2% Spandex</a:t>
            </a: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dirty="0">
                <a:solidFill>
                  <a:srgbClr val="000000"/>
                </a:solidFill>
                <a:latin typeface="Arimo Bold" panose="020B0604020202020204" charset="0"/>
                <a:ea typeface="Arimo Bold" panose="020B0604020202020204" charset="0"/>
                <a:cs typeface="Arimo Bold" panose="020B0604020202020204" charset="0"/>
              </a:rPr>
              <a:t>Price line: </a:t>
            </a:r>
            <a:r>
              <a:rPr lang="en-US" sz="2200" dirty="0">
                <a:solidFill>
                  <a:srgbClr val="000000"/>
                </a:solidFill>
                <a:latin typeface="Now Thin Bold"/>
              </a:rPr>
              <a:t>$149.00</a:t>
            </a:r>
          </a:p>
        </p:txBody>
      </p:sp>
      <p:sp>
        <p:nvSpPr>
          <p:cNvPr id="5" name="TextBox 5"/>
          <p:cNvSpPr txBox="1"/>
          <p:nvPr/>
        </p:nvSpPr>
        <p:spPr>
          <a:xfrm>
            <a:off x="765669" y="1095375"/>
            <a:ext cx="9999772" cy="1087246"/>
          </a:xfrm>
          <a:prstGeom prst="rect">
            <a:avLst/>
          </a:prstGeom>
        </p:spPr>
        <p:txBody>
          <a:bodyPr lIns="0" tIns="0" rIns="0" bIns="0" rtlCol="0" anchor="t">
            <a:spAutoFit/>
          </a:bodyPr>
          <a:lstStyle/>
          <a:p>
            <a:pPr>
              <a:lnSpc>
                <a:spcPts val="8283"/>
              </a:lnSpc>
              <a:spcBef>
                <a:spcPct val="0"/>
              </a:spcBef>
            </a:pPr>
            <a:r>
              <a:rPr lang="en-US" sz="7599">
                <a:solidFill>
                  <a:srgbClr val="000000"/>
                </a:solidFill>
                <a:latin typeface="Dream Avenue"/>
              </a:rPr>
              <a:t>Custom Fit Denim Shirt</a:t>
            </a:r>
          </a:p>
        </p:txBody>
      </p:sp>
      <p:sp>
        <p:nvSpPr>
          <p:cNvPr id="6" name="TextBox 6"/>
          <p:cNvSpPr txBox="1"/>
          <p:nvPr/>
        </p:nvSpPr>
        <p:spPr>
          <a:xfrm>
            <a:off x="11905183" y="9647191"/>
            <a:ext cx="6608561" cy="231217"/>
          </a:xfrm>
          <a:prstGeom prst="rect">
            <a:avLst/>
          </a:prstGeom>
        </p:spPr>
        <p:txBody>
          <a:bodyPr lIns="0" tIns="0" rIns="0" bIns="0" rtlCol="0" anchor="t">
            <a:spAutoFit/>
          </a:bodyPr>
          <a:lstStyle/>
          <a:p>
            <a:pPr>
              <a:lnSpc>
                <a:spcPts val="1743"/>
              </a:lnSpc>
              <a:spcBef>
                <a:spcPct val="0"/>
              </a:spcBef>
            </a:pPr>
            <a:r>
              <a:rPr lang="en-US" sz="2000" dirty="0">
                <a:solidFill>
                  <a:srgbClr val="000000"/>
                </a:solidFill>
              </a:rPr>
              <a:t>Photo of key merchandise is taken from Raulphlauren.com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420" y="609600"/>
            <a:ext cx="16840811" cy="3797603"/>
          </a:xfrm>
          <a:prstGeom prst="rect">
            <a:avLst/>
          </a:prstGeom>
        </p:spPr>
      </p:pic>
      <p:pic>
        <p:nvPicPr>
          <p:cNvPr id="3" name="Picture 3"/>
          <p:cNvPicPr>
            <a:picLocks noChangeAspect="1"/>
          </p:cNvPicPr>
          <p:nvPr/>
        </p:nvPicPr>
        <p:blipFill>
          <a:blip r:embed="rId4"/>
          <a:srcRect/>
          <a:stretch>
            <a:fillRect/>
          </a:stretch>
        </p:blipFill>
        <p:spPr>
          <a:xfrm>
            <a:off x="10910550" y="1124727"/>
            <a:ext cx="6348750" cy="8331903"/>
          </a:xfrm>
          <a:prstGeom prst="rect">
            <a:avLst/>
          </a:prstGeom>
        </p:spPr>
      </p:pic>
      <p:sp>
        <p:nvSpPr>
          <p:cNvPr id="4" name="TextBox 4"/>
          <p:cNvSpPr txBox="1"/>
          <p:nvPr/>
        </p:nvSpPr>
        <p:spPr>
          <a:xfrm>
            <a:off x="676315" y="2344516"/>
            <a:ext cx="10089126" cy="8008474"/>
          </a:xfrm>
          <a:prstGeom prst="rect">
            <a:avLst/>
          </a:prstGeom>
        </p:spPr>
        <p:txBody>
          <a:bodyPr lIns="0" tIns="0" rIns="0" bIns="0" rtlCol="0" anchor="t">
            <a:spAutoFit/>
          </a:bodyPr>
          <a:lstStyle/>
          <a:p>
            <a:pPr marL="474984" lvl="1" indent="-237492">
              <a:lnSpc>
                <a:spcPts val="2398"/>
              </a:lnSpc>
              <a:spcBef>
                <a:spcPct val="0"/>
              </a:spcBef>
              <a:buFont typeface="Arial"/>
              <a:buChar char="•"/>
            </a:pPr>
            <a:r>
              <a:rPr lang="en-US" sz="2200" dirty="0">
                <a:solidFill>
                  <a:srgbClr val="000000"/>
                </a:solidFill>
                <a:latin typeface="Now Thin Bold"/>
              </a:rPr>
              <a:t>Description of style: The classic shirt that is coated with tough cotton technology. This oversized shirt creates the timeworn character and soft drape. It gets well with any wear and also perfect for layering in each seasons. It focuses on comfort along with quality, which has functional features such as Long sleeves with buttoned barrel cuffs, Point collar. Buttoned placket.</a:t>
            </a:r>
          </a:p>
          <a:p>
            <a:pPr>
              <a:lnSpc>
                <a:spcPts val="2398"/>
              </a:lnSpc>
              <a:spcBef>
                <a:spcPct val="0"/>
              </a:spcBef>
            </a:pPr>
            <a:endParaRPr lang="en-US" sz="2200" dirty="0">
              <a:solidFill>
                <a:srgbClr val="000000"/>
              </a:solidFill>
              <a:latin typeface="Now Thin Bold"/>
            </a:endParaRPr>
          </a:p>
          <a:p>
            <a:pPr marL="474984" lvl="1" indent="-237492">
              <a:lnSpc>
                <a:spcPts val="2398"/>
              </a:lnSpc>
              <a:spcBef>
                <a:spcPct val="0"/>
              </a:spcBef>
              <a:buFont typeface="Arial"/>
              <a:buChar char="•"/>
            </a:pPr>
            <a:r>
              <a:rPr lang="en-US" sz="2200" dirty="0">
                <a:solidFill>
                  <a:srgbClr val="000000"/>
                </a:solidFill>
                <a:latin typeface="Now Thin Bold"/>
              </a:rPr>
              <a:t>It features wrinkle resistance, No- stretch to keep shape retention, breathable, fine touch and not irritating the skin.</a:t>
            </a:r>
          </a:p>
          <a:p>
            <a:pPr>
              <a:lnSpc>
                <a:spcPts val="2398"/>
              </a:lnSpc>
            </a:pPr>
            <a:endParaRPr lang="en-US" sz="2200" dirty="0">
              <a:solidFill>
                <a:srgbClr val="000000"/>
              </a:solidFill>
              <a:latin typeface="Now Thin Bold"/>
            </a:endParaRP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b="1" dirty="0">
                <a:solidFill>
                  <a:srgbClr val="000000"/>
                </a:solidFill>
                <a:latin typeface="Arimo Bold" panose="020B0604020202020204" charset="0"/>
                <a:ea typeface="Arimo Bold" panose="020B0604020202020204" charset="0"/>
                <a:cs typeface="Arimo Bold" panose="020B0604020202020204" charset="0"/>
              </a:rPr>
              <a:t>Color options: </a:t>
            </a:r>
            <a:r>
              <a:rPr lang="en-US" sz="2200" dirty="0">
                <a:solidFill>
                  <a:srgbClr val="000000"/>
                </a:solidFill>
                <a:latin typeface="Now Thin Bold"/>
              </a:rPr>
              <a:t>7 colors </a:t>
            </a:r>
          </a:p>
          <a:p>
            <a:pPr>
              <a:lnSpc>
                <a:spcPts val="2398"/>
              </a:lnSpc>
              <a:spcBef>
                <a:spcPct val="0"/>
              </a:spcBef>
            </a:pPr>
            <a:r>
              <a:rPr lang="en-US" sz="2200" dirty="0">
                <a:solidFill>
                  <a:srgbClr val="000000"/>
                </a:solidFill>
                <a:latin typeface="Now Thin Bold"/>
              </a:rPr>
              <a:t>Indigo Black (002e51)</a:t>
            </a:r>
          </a:p>
          <a:p>
            <a:pPr>
              <a:lnSpc>
                <a:spcPts val="2398"/>
              </a:lnSpc>
              <a:spcBef>
                <a:spcPct val="0"/>
              </a:spcBef>
            </a:pPr>
            <a:r>
              <a:rPr lang="en-US" sz="2200" dirty="0">
                <a:solidFill>
                  <a:srgbClr val="000000"/>
                </a:solidFill>
                <a:latin typeface="Now Thin Bold"/>
              </a:rPr>
              <a:t>Indigo Dye (00416c)</a:t>
            </a:r>
          </a:p>
          <a:p>
            <a:pPr>
              <a:lnSpc>
                <a:spcPts val="2398"/>
              </a:lnSpc>
              <a:spcBef>
                <a:spcPct val="0"/>
              </a:spcBef>
            </a:pPr>
            <a:r>
              <a:rPr lang="en-US" sz="2200" dirty="0">
                <a:solidFill>
                  <a:srgbClr val="000000"/>
                </a:solidFill>
                <a:latin typeface="Now Thin Bold"/>
              </a:rPr>
              <a:t>Traditional Denim (7f97b5)</a:t>
            </a:r>
          </a:p>
          <a:p>
            <a:pPr>
              <a:lnSpc>
                <a:spcPts val="2398"/>
              </a:lnSpc>
              <a:spcBef>
                <a:spcPct val="0"/>
              </a:spcBef>
            </a:pPr>
            <a:r>
              <a:rPr lang="en-US" sz="2200" dirty="0">
                <a:solidFill>
                  <a:srgbClr val="000000"/>
                </a:solidFill>
                <a:latin typeface="Now Thin Bold"/>
              </a:rPr>
              <a:t>Light Denim (b8cad5)</a:t>
            </a:r>
          </a:p>
          <a:p>
            <a:pPr>
              <a:lnSpc>
                <a:spcPts val="2398"/>
              </a:lnSpc>
              <a:spcBef>
                <a:spcPct val="0"/>
              </a:spcBef>
            </a:pPr>
            <a:r>
              <a:rPr lang="en-US" sz="2200" dirty="0">
                <a:solidFill>
                  <a:srgbClr val="000000"/>
                </a:solidFill>
                <a:latin typeface="Now Thin Bold"/>
              </a:rPr>
              <a:t>British Khaki (bcaf97)</a:t>
            </a:r>
          </a:p>
          <a:p>
            <a:pPr>
              <a:lnSpc>
                <a:spcPts val="2398"/>
              </a:lnSpc>
              <a:spcBef>
                <a:spcPct val="0"/>
              </a:spcBef>
            </a:pPr>
            <a:r>
              <a:rPr lang="en-US" sz="2200" dirty="0">
                <a:solidFill>
                  <a:srgbClr val="000000"/>
                </a:solidFill>
                <a:latin typeface="Now Thin Bold"/>
              </a:rPr>
              <a:t>White Ice (f1eeeb)</a:t>
            </a:r>
          </a:p>
          <a:p>
            <a:pPr>
              <a:lnSpc>
                <a:spcPts val="2398"/>
              </a:lnSpc>
              <a:spcBef>
                <a:spcPct val="0"/>
              </a:spcBef>
            </a:pPr>
            <a:r>
              <a:rPr lang="en-US" sz="2200" dirty="0">
                <a:solidFill>
                  <a:srgbClr val="000000"/>
                </a:solidFill>
                <a:latin typeface="Now Thin Bold"/>
              </a:rPr>
              <a:t>Pale Grey (</a:t>
            </a:r>
            <a:r>
              <a:rPr lang="en-US" sz="2200" dirty="0" err="1">
                <a:solidFill>
                  <a:srgbClr val="000000"/>
                </a:solidFill>
                <a:latin typeface="Now Thin Bold"/>
              </a:rPr>
              <a:t>fdfdfe</a:t>
            </a:r>
            <a:r>
              <a:rPr lang="en-US" sz="2200" dirty="0">
                <a:solidFill>
                  <a:srgbClr val="000000"/>
                </a:solidFill>
                <a:latin typeface="Now Thin Bold"/>
              </a:rPr>
              <a:t>)</a:t>
            </a: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b="1" dirty="0">
                <a:solidFill>
                  <a:srgbClr val="000000"/>
                </a:solidFill>
                <a:latin typeface="Arimo Bold" panose="020B0604020202020204" charset="0"/>
                <a:ea typeface="Arimo Bold" panose="020B0604020202020204" charset="0"/>
                <a:cs typeface="Arimo Bold" panose="020B0604020202020204" charset="0"/>
              </a:rPr>
              <a:t>Size options: </a:t>
            </a:r>
            <a:r>
              <a:rPr lang="en-US" sz="2200" dirty="0">
                <a:solidFill>
                  <a:srgbClr val="000000"/>
                </a:solidFill>
                <a:latin typeface="Now Thin Bold"/>
              </a:rPr>
              <a:t>4, 6, 8, 10, 12, 14, 16</a:t>
            </a: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b="1" dirty="0">
                <a:solidFill>
                  <a:srgbClr val="000000"/>
                </a:solidFill>
                <a:latin typeface="Arimo Bold" panose="020B0604020202020204" charset="0"/>
                <a:ea typeface="Arimo Bold" panose="020B0604020202020204" charset="0"/>
                <a:cs typeface="Arimo Bold" panose="020B0604020202020204" charset="0"/>
              </a:rPr>
              <a:t>Fabrication</a:t>
            </a:r>
          </a:p>
          <a:p>
            <a:pPr>
              <a:lnSpc>
                <a:spcPts val="2398"/>
              </a:lnSpc>
              <a:spcBef>
                <a:spcPct val="0"/>
              </a:spcBef>
            </a:pPr>
            <a:r>
              <a:rPr lang="en-US" sz="2200" dirty="0">
                <a:solidFill>
                  <a:srgbClr val="000000"/>
                </a:solidFill>
                <a:latin typeface="Now Thin Bold"/>
              </a:rPr>
              <a:t>Main Shirt layer: 98% TOUGH COTTON™, 2% Spandex</a:t>
            </a:r>
          </a:p>
          <a:p>
            <a:pPr>
              <a:lnSpc>
                <a:spcPts val="2398"/>
              </a:lnSpc>
              <a:spcBef>
                <a:spcPct val="0"/>
              </a:spcBef>
            </a:pPr>
            <a:endParaRPr lang="en-US" sz="2200" dirty="0">
              <a:solidFill>
                <a:srgbClr val="000000"/>
              </a:solidFill>
              <a:latin typeface="Now Thin Bold"/>
            </a:endParaRPr>
          </a:p>
          <a:p>
            <a:pPr>
              <a:lnSpc>
                <a:spcPts val="2398"/>
              </a:lnSpc>
              <a:spcBef>
                <a:spcPct val="0"/>
              </a:spcBef>
            </a:pPr>
            <a:r>
              <a:rPr lang="en-US" sz="2200" b="1" dirty="0">
                <a:solidFill>
                  <a:srgbClr val="000000"/>
                </a:solidFill>
                <a:latin typeface="Arimo Bold" panose="020B0604020202020204" charset="0"/>
                <a:ea typeface="Arimo Bold" panose="020B0604020202020204" charset="0"/>
                <a:cs typeface="Arimo Bold" panose="020B0604020202020204" charset="0"/>
              </a:rPr>
              <a:t>Price line: </a:t>
            </a:r>
            <a:r>
              <a:rPr lang="en-US" sz="2200" dirty="0">
                <a:solidFill>
                  <a:srgbClr val="000000"/>
                </a:solidFill>
                <a:latin typeface="Now Thin Bold"/>
              </a:rPr>
              <a:t>$139.00</a:t>
            </a:r>
          </a:p>
        </p:txBody>
      </p:sp>
      <p:sp>
        <p:nvSpPr>
          <p:cNvPr id="5" name="TextBox 5"/>
          <p:cNvSpPr txBox="1"/>
          <p:nvPr/>
        </p:nvSpPr>
        <p:spPr>
          <a:xfrm>
            <a:off x="765669" y="1095375"/>
            <a:ext cx="9999772" cy="1087246"/>
          </a:xfrm>
          <a:prstGeom prst="rect">
            <a:avLst/>
          </a:prstGeom>
        </p:spPr>
        <p:txBody>
          <a:bodyPr lIns="0" tIns="0" rIns="0" bIns="0" rtlCol="0" anchor="t">
            <a:spAutoFit/>
          </a:bodyPr>
          <a:lstStyle/>
          <a:p>
            <a:pPr>
              <a:lnSpc>
                <a:spcPts val="8283"/>
              </a:lnSpc>
              <a:spcBef>
                <a:spcPct val="0"/>
              </a:spcBef>
            </a:pPr>
            <a:r>
              <a:rPr lang="en-US" sz="7599">
                <a:solidFill>
                  <a:srgbClr val="000000"/>
                </a:solidFill>
                <a:latin typeface="Dream Avenue"/>
              </a:rPr>
              <a:t>Oversized Denim Shirt</a:t>
            </a:r>
          </a:p>
        </p:txBody>
      </p:sp>
      <p:sp>
        <p:nvSpPr>
          <p:cNvPr id="6" name="TextBox 6"/>
          <p:cNvSpPr txBox="1"/>
          <p:nvPr/>
        </p:nvSpPr>
        <p:spPr>
          <a:xfrm>
            <a:off x="10765442" y="9716866"/>
            <a:ext cx="7328081" cy="315471"/>
          </a:xfrm>
          <a:prstGeom prst="rect">
            <a:avLst/>
          </a:prstGeom>
        </p:spPr>
        <p:txBody>
          <a:bodyPr lIns="0" tIns="0" rIns="0" bIns="0" rtlCol="0" anchor="t">
            <a:spAutoFit/>
          </a:bodyPr>
          <a:lstStyle/>
          <a:p>
            <a:pPr algn="r">
              <a:lnSpc>
                <a:spcPts val="2398"/>
              </a:lnSpc>
              <a:spcBef>
                <a:spcPct val="0"/>
              </a:spcBef>
            </a:pPr>
            <a:r>
              <a:rPr lang="en-US" sz="2000" dirty="0">
                <a:solidFill>
                  <a:srgbClr val="000000"/>
                </a:solidFill>
              </a:rPr>
              <a:t>Photo of key merchandise is from Raulphlauren.com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 y="747278"/>
            <a:ext cx="18288000" cy="4521967"/>
          </a:xfrm>
          <a:prstGeom prst="rect">
            <a:avLst/>
          </a:prstGeom>
        </p:spPr>
      </p:pic>
      <p:pic>
        <p:nvPicPr>
          <p:cNvPr id="3" name="Picture 3"/>
          <p:cNvPicPr>
            <a:picLocks noChangeAspect="1"/>
          </p:cNvPicPr>
          <p:nvPr/>
        </p:nvPicPr>
        <p:blipFill>
          <a:blip r:embed="rId4"/>
          <a:srcRect/>
          <a:stretch>
            <a:fillRect/>
          </a:stretch>
        </p:blipFill>
        <p:spPr>
          <a:xfrm>
            <a:off x="12861269" y="495811"/>
            <a:ext cx="4126090" cy="5964348"/>
          </a:xfrm>
          <a:prstGeom prst="rect">
            <a:avLst/>
          </a:prstGeom>
        </p:spPr>
      </p:pic>
      <p:pic>
        <p:nvPicPr>
          <p:cNvPr id="4" name="Picture 4"/>
          <p:cNvPicPr>
            <a:picLocks noChangeAspect="1"/>
          </p:cNvPicPr>
          <p:nvPr/>
        </p:nvPicPr>
        <p:blipFill>
          <a:blip r:embed="rId5"/>
          <a:srcRect l="8514" t="40476" r="16461"/>
          <a:stretch>
            <a:fillRect/>
          </a:stretch>
        </p:blipFill>
        <p:spPr>
          <a:xfrm>
            <a:off x="9476942" y="4597854"/>
            <a:ext cx="4316414" cy="4898571"/>
          </a:xfrm>
          <a:prstGeom prst="rect">
            <a:avLst/>
          </a:prstGeom>
        </p:spPr>
      </p:pic>
      <p:sp>
        <p:nvSpPr>
          <p:cNvPr id="5" name="TextBox 5"/>
          <p:cNvSpPr txBox="1"/>
          <p:nvPr/>
        </p:nvSpPr>
        <p:spPr>
          <a:xfrm>
            <a:off x="8153400" y="9895984"/>
            <a:ext cx="9906556" cy="263271"/>
          </a:xfrm>
          <a:prstGeom prst="rect">
            <a:avLst/>
          </a:prstGeom>
        </p:spPr>
        <p:txBody>
          <a:bodyPr lIns="0" tIns="0" rIns="0" bIns="0" rtlCol="0" anchor="t">
            <a:spAutoFit/>
          </a:bodyPr>
          <a:lstStyle/>
          <a:p>
            <a:pPr algn="r">
              <a:lnSpc>
                <a:spcPts val="1962"/>
              </a:lnSpc>
              <a:spcBef>
                <a:spcPct val="0"/>
              </a:spcBef>
            </a:pPr>
            <a:r>
              <a:rPr lang="en-US" sz="1800" dirty="0">
                <a:solidFill>
                  <a:srgbClr val="000000"/>
                </a:solidFill>
              </a:rPr>
              <a:t>Photo of key merchandise is from LaRedoute.co.uk and jmclaughlin.com</a:t>
            </a:r>
          </a:p>
        </p:txBody>
      </p:sp>
      <p:sp>
        <p:nvSpPr>
          <p:cNvPr id="6" name="TextBox 6"/>
          <p:cNvSpPr txBox="1"/>
          <p:nvPr/>
        </p:nvSpPr>
        <p:spPr>
          <a:xfrm>
            <a:off x="676315" y="2236216"/>
            <a:ext cx="9438637" cy="7624844"/>
          </a:xfrm>
          <a:prstGeom prst="rect">
            <a:avLst/>
          </a:prstGeom>
        </p:spPr>
        <p:txBody>
          <a:bodyPr lIns="0" tIns="0" rIns="0" bIns="0" rtlCol="0" anchor="t">
            <a:spAutoFit/>
          </a:bodyPr>
          <a:lstStyle/>
          <a:p>
            <a:pPr marL="444360" lvl="1" indent="-222180">
              <a:lnSpc>
                <a:spcPts val="2243"/>
              </a:lnSpc>
              <a:spcBef>
                <a:spcPct val="0"/>
              </a:spcBef>
              <a:buFont typeface="Arial"/>
              <a:buChar char="•"/>
            </a:pPr>
            <a:r>
              <a:rPr lang="en-US" sz="2058" dirty="0">
                <a:solidFill>
                  <a:srgbClr val="000000"/>
                </a:solidFill>
                <a:latin typeface="Now Thin Bold"/>
              </a:rPr>
              <a:t>Description of style: The classic must have skirt coming back from nineties trends, coated with tough cotton technology and is a timeworn character. It gets well with even sandals or boots, and also perfect for wearing in each seasons. It focuses on comfort along with quality, which has functional features such as High rise, Front zip closure with single button, 5-pocket styling, Folded hemline.</a:t>
            </a:r>
          </a:p>
          <a:p>
            <a:pPr>
              <a:lnSpc>
                <a:spcPts val="2243"/>
              </a:lnSpc>
              <a:spcBef>
                <a:spcPct val="0"/>
              </a:spcBef>
            </a:pPr>
            <a:endParaRPr lang="en-US" sz="2058" dirty="0">
              <a:solidFill>
                <a:srgbClr val="000000"/>
              </a:solidFill>
              <a:latin typeface="Now Thin Bold"/>
            </a:endParaRPr>
          </a:p>
          <a:p>
            <a:pPr marL="444360" lvl="1" indent="-222180">
              <a:lnSpc>
                <a:spcPts val="2243"/>
              </a:lnSpc>
              <a:spcBef>
                <a:spcPct val="0"/>
              </a:spcBef>
              <a:buFont typeface="Arial"/>
              <a:buChar char="•"/>
            </a:pPr>
            <a:r>
              <a:rPr lang="en-US" sz="2058" dirty="0">
                <a:solidFill>
                  <a:srgbClr val="000000"/>
                </a:solidFill>
                <a:latin typeface="Now Thin Bold"/>
              </a:rPr>
              <a:t>It features wrinkle resistance, No- stretch to keep shape retention, breathable, fine touch and not irritating the skin.</a:t>
            </a:r>
          </a:p>
          <a:p>
            <a:pPr>
              <a:lnSpc>
                <a:spcPts val="2243"/>
              </a:lnSpc>
            </a:pPr>
            <a:endParaRPr lang="en-US" sz="2058" dirty="0">
              <a:solidFill>
                <a:srgbClr val="000000"/>
              </a:solidFill>
              <a:latin typeface="Now Thin Bold"/>
            </a:endParaRPr>
          </a:p>
          <a:p>
            <a:pPr>
              <a:lnSpc>
                <a:spcPts val="2243"/>
              </a:lnSpc>
              <a:spcBef>
                <a:spcPct val="0"/>
              </a:spcBef>
            </a:pPr>
            <a:endParaRPr lang="en-US" sz="2058" dirty="0">
              <a:solidFill>
                <a:srgbClr val="000000"/>
              </a:solidFill>
              <a:latin typeface="Now Thin Bold"/>
            </a:endParaRPr>
          </a:p>
          <a:p>
            <a:pPr>
              <a:lnSpc>
                <a:spcPts val="2243"/>
              </a:lnSpc>
              <a:spcBef>
                <a:spcPct val="0"/>
              </a:spcBef>
            </a:pPr>
            <a:r>
              <a:rPr lang="en-US" sz="2058" b="1" dirty="0">
                <a:solidFill>
                  <a:srgbClr val="000000"/>
                </a:solidFill>
                <a:latin typeface="Arimo Bold" panose="020B0604020202020204" charset="0"/>
                <a:ea typeface="Arimo Bold" panose="020B0604020202020204" charset="0"/>
                <a:cs typeface="Arimo Bold" panose="020B0604020202020204" charset="0"/>
              </a:rPr>
              <a:t>Color options: </a:t>
            </a:r>
            <a:r>
              <a:rPr lang="en-US" sz="2058" dirty="0">
                <a:solidFill>
                  <a:srgbClr val="000000"/>
                </a:solidFill>
                <a:latin typeface="Now Thin Bold"/>
              </a:rPr>
              <a:t>7 colors </a:t>
            </a:r>
          </a:p>
          <a:p>
            <a:pPr>
              <a:lnSpc>
                <a:spcPts val="2243"/>
              </a:lnSpc>
              <a:spcBef>
                <a:spcPct val="0"/>
              </a:spcBef>
            </a:pPr>
            <a:r>
              <a:rPr lang="en-US" sz="2058" dirty="0">
                <a:solidFill>
                  <a:srgbClr val="000000"/>
                </a:solidFill>
                <a:latin typeface="Now Thin Bold"/>
              </a:rPr>
              <a:t>Indigo Black (002e51)</a:t>
            </a:r>
          </a:p>
          <a:p>
            <a:pPr>
              <a:lnSpc>
                <a:spcPts val="2243"/>
              </a:lnSpc>
              <a:spcBef>
                <a:spcPct val="0"/>
              </a:spcBef>
            </a:pPr>
            <a:r>
              <a:rPr lang="en-US" sz="2058" dirty="0">
                <a:solidFill>
                  <a:srgbClr val="000000"/>
                </a:solidFill>
                <a:latin typeface="Now Thin Bold"/>
              </a:rPr>
              <a:t>Indigo Dye (00416c)</a:t>
            </a:r>
          </a:p>
          <a:p>
            <a:pPr>
              <a:lnSpc>
                <a:spcPts val="2243"/>
              </a:lnSpc>
              <a:spcBef>
                <a:spcPct val="0"/>
              </a:spcBef>
            </a:pPr>
            <a:r>
              <a:rPr lang="en-US" sz="2058" dirty="0">
                <a:solidFill>
                  <a:srgbClr val="000000"/>
                </a:solidFill>
                <a:latin typeface="Now Thin Bold"/>
              </a:rPr>
              <a:t>Traditional Denim (7f97b5)</a:t>
            </a:r>
          </a:p>
          <a:p>
            <a:pPr>
              <a:lnSpc>
                <a:spcPts val="2243"/>
              </a:lnSpc>
              <a:spcBef>
                <a:spcPct val="0"/>
              </a:spcBef>
            </a:pPr>
            <a:r>
              <a:rPr lang="en-US" sz="2058" dirty="0">
                <a:solidFill>
                  <a:srgbClr val="000000"/>
                </a:solidFill>
                <a:latin typeface="Now Thin Bold"/>
              </a:rPr>
              <a:t>Light Denim (b8cad5)</a:t>
            </a:r>
          </a:p>
          <a:p>
            <a:pPr>
              <a:lnSpc>
                <a:spcPts val="2243"/>
              </a:lnSpc>
              <a:spcBef>
                <a:spcPct val="0"/>
              </a:spcBef>
            </a:pPr>
            <a:r>
              <a:rPr lang="en-US" sz="2058" dirty="0">
                <a:solidFill>
                  <a:srgbClr val="000000"/>
                </a:solidFill>
                <a:latin typeface="Now Thin Bold"/>
              </a:rPr>
              <a:t>British Khaki (bcaf97)</a:t>
            </a:r>
          </a:p>
          <a:p>
            <a:pPr>
              <a:lnSpc>
                <a:spcPts val="2243"/>
              </a:lnSpc>
              <a:spcBef>
                <a:spcPct val="0"/>
              </a:spcBef>
            </a:pPr>
            <a:r>
              <a:rPr lang="en-US" sz="2058" dirty="0">
                <a:solidFill>
                  <a:srgbClr val="000000"/>
                </a:solidFill>
                <a:latin typeface="Now Thin Bold"/>
              </a:rPr>
              <a:t>White Ice (f1eeeb)</a:t>
            </a:r>
          </a:p>
          <a:p>
            <a:pPr>
              <a:lnSpc>
                <a:spcPts val="2243"/>
              </a:lnSpc>
              <a:spcBef>
                <a:spcPct val="0"/>
              </a:spcBef>
            </a:pPr>
            <a:r>
              <a:rPr lang="en-US" sz="2058" dirty="0">
                <a:solidFill>
                  <a:srgbClr val="000000"/>
                </a:solidFill>
                <a:latin typeface="Now Thin Bold"/>
              </a:rPr>
              <a:t>Pale Grey (</a:t>
            </a:r>
            <a:r>
              <a:rPr lang="en-US" sz="2058" dirty="0" err="1">
                <a:solidFill>
                  <a:srgbClr val="000000"/>
                </a:solidFill>
                <a:latin typeface="Now Thin Bold"/>
              </a:rPr>
              <a:t>fdfdfe</a:t>
            </a:r>
            <a:r>
              <a:rPr lang="en-US" sz="2058" dirty="0">
                <a:solidFill>
                  <a:srgbClr val="000000"/>
                </a:solidFill>
                <a:latin typeface="Now Thin Bold"/>
              </a:rPr>
              <a:t>)</a:t>
            </a:r>
          </a:p>
          <a:p>
            <a:pPr>
              <a:lnSpc>
                <a:spcPts val="2243"/>
              </a:lnSpc>
              <a:spcBef>
                <a:spcPct val="0"/>
              </a:spcBef>
            </a:pPr>
            <a:endParaRPr lang="en-US" sz="2058" dirty="0">
              <a:solidFill>
                <a:srgbClr val="000000"/>
              </a:solidFill>
              <a:latin typeface="Now Thin Bold"/>
            </a:endParaRPr>
          </a:p>
          <a:p>
            <a:pPr>
              <a:lnSpc>
                <a:spcPts val="2243"/>
              </a:lnSpc>
              <a:spcBef>
                <a:spcPct val="0"/>
              </a:spcBef>
            </a:pPr>
            <a:r>
              <a:rPr lang="en-US" sz="2058" b="1" dirty="0">
                <a:solidFill>
                  <a:srgbClr val="000000"/>
                </a:solidFill>
                <a:latin typeface="Arimo Bold" panose="020B0604020202020204" charset="0"/>
                <a:ea typeface="Arimo Bold" panose="020B0604020202020204" charset="0"/>
                <a:cs typeface="Arimo Bold" panose="020B0604020202020204" charset="0"/>
              </a:rPr>
              <a:t>Size options: </a:t>
            </a:r>
            <a:r>
              <a:rPr lang="en-US" sz="2058" dirty="0">
                <a:solidFill>
                  <a:srgbClr val="000000"/>
                </a:solidFill>
                <a:latin typeface="Now Thin Bold"/>
              </a:rPr>
              <a:t>4, 6, 8, 10, 12, 14, 16</a:t>
            </a:r>
          </a:p>
          <a:p>
            <a:pPr>
              <a:lnSpc>
                <a:spcPts val="2243"/>
              </a:lnSpc>
              <a:spcBef>
                <a:spcPct val="0"/>
              </a:spcBef>
            </a:pPr>
            <a:endParaRPr lang="en-US" sz="2058" dirty="0">
              <a:solidFill>
                <a:srgbClr val="000000"/>
              </a:solidFill>
              <a:latin typeface="Now Thin Bold"/>
            </a:endParaRPr>
          </a:p>
          <a:p>
            <a:pPr>
              <a:lnSpc>
                <a:spcPts val="2243"/>
              </a:lnSpc>
              <a:spcBef>
                <a:spcPct val="0"/>
              </a:spcBef>
            </a:pPr>
            <a:r>
              <a:rPr lang="en-US" sz="2058" b="1" dirty="0">
                <a:solidFill>
                  <a:srgbClr val="000000"/>
                </a:solidFill>
                <a:latin typeface="Arimo Bold" panose="020B0604020202020204" charset="0"/>
                <a:ea typeface="Arimo Bold" panose="020B0604020202020204" charset="0"/>
                <a:cs typeface="Arimo Bold" panose="020B0604020202020204" charset="0"/>
              </a:rPr>
              <a:t>Fabrication</a:t>
            </a:r>
          </a:p>
          <a:p>
            <a:pPr>
              <a:lnSpc>
                <a:spcPts val="2243"/>
              </a:lnSpc>
              <a:spcBef>
                <a:spcPct val="0"/>
              </a:spcBef>
            </a:pPr>
            <a:r>
              <a:rPr lang="en-US" sz="2058" dirty="0">
                <a:solidFill>
                  <a:srgbClr val="000000"/>
                </a:solidFill>
                <a:latin typeface="Now Thin Bold"/>
              </a:rPr>
              <a:t>Main Skirt layer: 99% TOUGH COTTON™, 1% Spandex</a:t>
            </a:r>
          </a:p>
          <a:p>
            <a:pPr>
              <a:lnSpc>
                <a:spcPts val="2243"/>
              </a:lnSpc>
              <a:spcBef>
                <a:spcPct val="0"/>
              </a:spcBef>
            </a:pPr>
            <a:r>
              <a:rPr lang="en-US" sz="2058" dirty="0">
                <a:solidFill>
                  <a:srgbClr val="000000"/>
                </a:solidFill>
                <a:latin typeface="Now Thin Bold"/>
              </a:rPr>
              <a:t>Pocket: 92% Cotton, 8% Polyester</a:t>
            </a:r>
          </a:p>
          <a:p>
            <a:pPr>
              <a:lnSpc>
                <a:spcPts val="2243"/>
              </a:lnSpc>
              <a:spcBef>
                <a:spcPct val="0"/>
              </a:spcBef>
            </a:pPr>
            <a:endParaRPr lang="en-US" sz="2058" dirty="0">
              <a:solidFill>
                <a:srgbClr val="000000"/>
              </a:solidFill>
              <a:latin typeface="Now Thin Bold"/>
            </a:endParaRPr>
          </a:p>
          <a:p>
            <a:pPr>
              <a:lnSpc>
                <a:spcPts val="2243"/>
              </a:lnSpc>
              <a:spcBef>
                <a:spcPct val="0"/>
              </a:spcBef>
            </a:pPr>
            <a:r>
              <a:rPr lang="en-US" sz="2058" b="1" dirty="0">
                <a:solidFill>
                  <a:srgbClr val="000000"/>
                </a:solidFill>
                <a:latin typeface="Arimo Bold" panose="020B0604020202020204" charset="0"/>
                <a:ea typeface="Arimo Bold" panose="020B0604020202020204" charset="0"/>
                <a:cs typeface="Arimo Bold" panose="020B0604020202020204" charset="0"/>
              </a:rPr>
              <a:t>Price line: </a:t>
            </a:r>
            <a:r>
              <a:rPr lang="en-US" sz="2058" dirty="0">
                <a:solidFill>
                  <a:srgbClr val="000000"/>
                </a:solidFill>
                <a:latin typeface="Now Thin Bold"/>
              </a:rPr>
              <a:t>$119.00</a:t>
            </a:r>
          </a:p>
        </p:txBody>
      </p:sp>
      <p:sp>
        <p:nvSpPr>
          <p:cNvPr id="7" name="TextBox 7"/>
          <p:cNvSpPr txBox="1"/>
          <p:nvPr/>
        </p:nvSpPr>
        <p:spPr>
          <a:xfrm>
            <a:off x="765669" y="1095375"/>
            <a:ext cx="9999772" cy="1087246"/>
          </a:xfrm>
          <a:prstGeom prst="rect">
            <a:avLst/>
          </a:prstGeom>
        </p:spPr>
        <p:txBody>
          <a:bodyPr lIns="0" tIns="0" rIns="0" bIns="0" rtlCol="0" anchor="t">
            <a:spAutoFit/>
          </a:bodyPr>
          <a:lstStyle/>
          <a:p>
            <a:pPr>
              <a:lnSpc>
                <a:spcPts val="8283"/>
              </a:lnSpc>
              <a:spcBef>
                <a:spcPct val="0"/>
              </a:spcBef>
            </a:pPr>
            <a:r>
              <a:rPr lang="en-US" sz="7599" dirty="0">
                <a:solidFill>
                  <a:srgbClr val="000000"/>
                </a:solidFill>
                <a:latin typeface="Dream Avenue"/>
              </a:rPr>
              <a:t>Denim Skirt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grpSp>
        <p:nvGrpSpPr>
          <p:cNvPr id="2" name="Group 2"/>
          <p:cNvGrpSpPr/>
          <p:nvPr/>
        </p:nvGrpSpPr>
        <p:grpSpPr>
          <a:xfrm>
            <a:off x="645685" y="6653069"/>
            <a:ext cx="17024156" cy="3376756"/>
            <a:chOff x="0" y="0"/>
            <a:chExt cx="13688688" cy="2715163"/>
          </a:xfrm>
        </p:grpSpPr>
        <p:sp>
          <p:nvSpPr>
            <p:cNvPr id="3" name="Freeform 3"/>
            <p:cNvSpPr/>
            <p:nvPr/>
          </p:nvSpPr>
          <p:spPr>
            <a:xfrm>
              <a:off x="0" y="0"/>
              <a:ext cx="13688688" cy="2715164"/>
            </a:xfrm>
            <a:custGeom>
              <a:avLst/>
              <a:gdLst/>
              <a:ahLst/>
              <a:cxnLst/>
              <a:rect l="l" t="t" r="r" b="b"/>
              <a:pathLst>
                <a:path w="13688688" h="2715164">
                  <a:moveTo>
                    <a:pt x="13564228" y="2715163"/>
                  </a:moveTo>
                  <a:lnTo>
                    <a:pt x="124460" y="2715163"/>
                  </a:lnTo>
                  <a:cubicBezTo>
                    <a:pt x="55880" y="2715163"/>
                    <a:pt x="0" y="2659283"/>
                    <a:pt x="0" y="2590703"/>
                  </a:cubicBezTo>
                  <a:lnTo>
                    <a:pt x="0" y="124460"/>
                  </a:lnTo>
                  <a:cubicBezTo>
                    <a:pt x="0" y="55880"/>
                    <a:pt x="55880" y="0"/>
                    <a:pt x="124460" y="0"/>
                  </a:cubicBezTo>
                  <a:lnTo>
                    <a:pt x="13564228" y="0"/>
                  </a:lnTo>
                  <a:cubicBezTo>
                    <a:pt x="13632808" y="0"/>
                    <a:pt x="13688688" y="55880"/>
                    <a:pt x="13688688" y="124460"/>
                  </a:cubicBezTo>
                  <a:lnTo>
                    <a:pt x="13688688" y="2590703"/>
                  </a:lnTo>
                  <a:cubicBezTo>
                    <a:pt x="13688688" y="2659283"/>
                    <a:pt x="13632808" y="2715164"/>
                    <a:pt x="13564228" y="2715164"/>
                  </a:cubicBezTo>
                  <a:close/>
                </a:path>
              </a:pathLst>
            </a:custGeom>
            <a:solidFill>
              <a:srgbClr val="F4F4F4"/>
            </a:solidFill>
          </p:spPr>
        </p:sp>
      </p:grpSp>
      <p:grpSp>
        <p:nvGrpSpPr>
          <p:cNvPr id="4" name="Group 4"/>
          <p:cNvGrpSpPr/>
          <p:nvPr/>
        </p:nvGrpSpPr>
        <p:grpSpPr>
          <a:xfrm>
            <a:off x="645685" y="4293140"/>
            <a:ext cx="17024156" cy="2229421"/>
            <a:chOff x="0" y="0"/>
            <a:chExt cx="13688688" cy="1792620"/>
          </a:xfrm>
        </p:grpSpPr>
        <p:sp>
          <p:nvSpPr>
            <p:cNvPr id="5" name="Freeform 5"/>
            <p:cNvSpPr/>
            <p:nvPr/>
          </p:nvSpPr>
          <p:spPr>
            <a:xfrm>
              <a:off x="0" y="0"/>
              <a:ext cx="13688688" cy="1792620"/>
            </a:xfrm>
            <a:custGeom>
              <a:avLst/>
              <a:gdLst/>
              <a:ahLst/>
              <a:cxnLst/>
              <a:rect l="l" t="t" r="r" b="b"/>
              <a:pathLst>
                <a:path w="13688688" h="1792620">
                  <a:moveTo>
                    <a:pt x="13564228" y="1792620"/>
                  </a:moveTo>
                  <a:lnTo>
                    <a:pt x="124460" y="1792620"/>
                  </a:lnTo>
                  <a:cubicBezTo>
                    <a:pt x="55880" y="1792620"/>
                    <a:pt x="0" y="1736740"/>
                    <a:pt x="0" y="1668160"/>
                  </a:cubicBezTo>
                  <a:lnTo>
                    <a:pt x="0" y="124460"/>
                  </a:lnTo>
                  <a:cubicBezTo>
                    <a:pt x="0" y="55880"/>
                    <a:pt x="55880" y="0"/>
                    <a:pt x="124460" y="0"/>
                  </a:cubicBezTo>
                  <a:lnTo>
                    <a:pt x="13564228" y="0"/>
                  </a:lnTo>
                  <a:cubicBezTo>
                    <a:pt x="13632808" y="0"/>
                    <a:pt x="13688688" y="55880"/>
                    <a:pt x="13688688" y="124460"/>
                  </a:cubicBezTo>
                  <a:lnTo>
                    <a:pt x="13688688" y="1668160"/>
                  </a:lnTo>
                  <a:cubicBezTo>
                    <a:pt x="13688688" y="1736740"/>
                    <a:pt x="13632808" y="1792620"/>
                    <a:pt x="13564228" y="1792620"/>
                  </a:cubicBezTo>
                  <a:close/>
                </a:path>
              </a:pathLst>
            </a:custGeom>
            <a:solidFill>
              <a:srgbClr val="F4F4F4"/>
            </a:solidFill>
          </p:spPr>
        </p:sp>
      </p:grpSp>
      <p:grpSp>
        <p:nvGrpSpPr>
          <p:cNvPr id="6" name="Group 6"/>
          <p:cNvGrpSpPr/>
          <p:nvPr/>
        </p:nvGrpSpPr>
        <p:grpSpPr>
          <a:xfrm>
            <a:off x="645685" y="2565366"/>
            <a:ext cx="17024156" cy="1595054"/>
            <a:chOff x="0" y="0"/>
            <a:chExt cx="13688688" cy="1282542"/>
          </a:xfrm>
        </p:grpSpPr>
        <p:sp>
          <p:nvSpPr>
            <p:cNvPr id="7" name="Freeform 7"/>
            <p:cNvSpPr/>
            <p:nvPr/>
          </p:nvSpPr>
          <p:spPr>
            <a:xfrm>
              <a:off x="0" y="0"/>
              <a:ext cx="13688688" cy="1282542"/>
            </a:xfrm>
            <a:custGeom>
              <a:avLst/>
              <a:gdLst/>
              <a:ahLst/>
              <a:cxnLst/>
              <a:rect l="l" t="t" r="r" b="b"/>
              <a:pathLst>
                <a:path w="13688688" h="1282542">
                  <a:moveTo>
                    <a:pt x="13564228" y="1282542"/>
                  </a:moveTo>
                  <a:lnTo>
                    <a:pt x="124460" y="1282542"/>
                  </a:lnTo>
                  <a:cubicBezTo>
                    <a:pt x="55880" y="1282542"/>
                    <a:pt x="0" y="1226662"/>
                    <a:pt x="0" y="1158082"/>
                  </a:cubicBezTo>
                  <a:lnTo>
                    <a:pt x="0" y="124460"/>
                  </a:lnTo>
                  <a:cubicBezTo>
                    <a:pt x="0" y="55880"/>
                    <a:pt x="55880" y="0"/>
                    <a:pt x="124460" y="0"/>
                  </a:cubicBezTo>
                  <a:lnTo>
                    <a:pt x="13564228" y="0"/>
                  </a:lnTo>
                  <a:cubicBezTo>
                    <a:pt x="13632808" y="0"/>
                    <a:pt x="13688688" y="55880"/>
                    <a:pt x="13688688" y="124460"/>
                  </a:cubicBezTo>
                  <a:lnTo>
                    <a:pt x="13688688" y="1158082"/>
                  </a:lnTo>
                  <a:cubicBezTo>
                    <a:pt x="13688688" y="1226662"/>
                    <a:pt x="13632808" y="1282542"/>
                    <a:pt x="13564228" y="1282542"/>
                  </a:cubicBezTo>
                  <a:close/>
                </a:path>
              </a:pathLst>
            </a:custGeom>
            <a:solidFill>
              <a:srgbClr val="F4F4F4"/>
            </a:solidFill>
          </p:spPr>
        </p:sp>
      </p:grpSp>
      <p:sp>
        <p:nvSpPr>
          <p:cNvPr id="8" name="TextBox 8"/>
          <p:cNvSpPr txBox="1"/>
          <p:nvPr/>
        </p:nvSpPr>
        <p:spPr>
          <a:xfrm>
            <a:off x="1028700" y="2805076"/>
            <a:ext cx="3629930" cy="771525"/>
          </a:xfrm>
          <a:prstGeom prst="rect">
            <a:avLst/>
          </a:prstGeom>
        </p:spPr>
        <p:txBody>
          <a:bodyPr lIns="0" tIns="0" rIns="0" bIns="0" rtlCol="0" anchor="t">
            <a:spAutoFit/>
          </a:bodyPr>
          <a:lstStyle/>
          <a:p>
            <a:pPr>
              <a:lnSpc>
                <a:spcPts val="3600"/>
              </a:lnSpc>
            </a:pPr>
            <a:r>
              <a:rPr lang="en-US" sz="3000" spc="-177">
                <a:solidFill>
                  <a:srgbClr val="000000"/>
                </a:solidFill>
                <a:latin typeface="Now Thin Bold Italics"/>
              </a:rPr>
              <a:t>PRICING STRATEGY:</a:t>
            </a:r>
          </a:p>
          <a:p>
            <a:pPr marL="0" lvl="0" indent="0">
              <a:lnSpc>
                <a:spcPts val="2400"/>
              </a:lnSpc>
              <a:spcBef>
                <a:spcPct val="0"/>
              </a:spcBef>
            </a:pPr>
            <a:endParaRPr lang="en-US" sz="3000" spc="-177">
              <a:solidFill>
                <a:srgbClr val="000000"/>
              </a:solidFill>
              <a:latin typeface="Now Thin Bold Italics"/>
            </a:endParaRPr>
          </a:p>
        </p:txBody>
      </p:sp>
      <p:sp>
        <p:nvSpPr>
          <p:cNvPr id="9" name="TextBox 9"/>
          <p:cNvSpPr txBox="1"/>
          <p:nvPr/>
        </p:nvSpPr>
        <p:spPr>
          <a:xfrm>
            <a:off x="577222" y="663430"/>
            <a:ext cx="17092618" cy="1535435"/>
          </a:xfrm>
          <a:prstGeom prst="rect">
            <a:avLst/>
          </a:prstGeom>
        </p:spPr>
        <p:txBody>
          <a:bodyPr lIns="0" tIns="0" rIns="0" bIns="0" rtlCol="0" anchor="t">
            <a:spAutoFit/>
          </a:bodyPr>
          <a:lstStyle/>
          <a:p>
            <a:pPr algn="ctr">
              <a:lnSpc>
                <a:spcPts val="5700"/>
              </a:lnSpc>
            </a:pPr>
            <a:r>
              <a:rPr lang="en-US" sz="5700">
                <a:solidFill>
                  <a:srgbClr val="FFFFFF"/>
                </a:solidFill>
                <a:latin typeface="Hatton Bold"/>
              </a:rPr>
              <a:t>Marketing Strategies to Successfully Initiate New Cotton Markets</a:t>
            </a:r>
          </a:p>
        </p:txBody>
      </p:sp>
      <p:sp>
        <p:nvSpPr>
          <p:cNvPr id="10" name="TextBox 10"/>
          <p:cNvSpPr txBox="1"/>
          <p:nvPr/>
        </p:nvSpPr>
        <p:spPr>
          <a:xfrm>
            <a:off x="1028700" y="3313329"/>
            <a:ext cx="16097840" cy="847090"/>
          </a:xfrm>
          <a:prstGeom prst="rect">
            <a:avLst/>
          </a:prstGeom>
        </p:spPr>
        <p:txBody>
          <a:bodyPr lIns="0" tIns="0" rIns="0" bIns="0" rtlCol="0" anchor="t">
            <a:spAutoFit/>
          </a:bodyPr>
          <a:lstStyle/>
          <a:p>
            <a:pPr>
              <a:lnSpc>
                <a:spcPts val="2180"/>
              </a:lnSpc>
            </a:pPr>
            <a:r>
              <a:rPr lang="en-US" sz="2000">
                <a:solidFill>
                  <a:srgbClr val="000000"/>
                </a:solidFill>
                <a:latin typeface="Josefin Sans Regular"/>
              </a:rPr>
              <a:t>For the high value product presented, a combination of High/Low and Prestige Pricing Strategies would be reflected with the plan of being marked down on special occasion. </a:t>
            </a:r>
          </a:p>
          <a:p>
            <a:pPr>
              <a:lnSpc>
                <a:spcPts val="2180"/>
              </a:lnSpc>
            </a:pPr>
            <a:endParaRPr lang="en-US" sz="2000">
              <a:solidFill>
                <a:srgbClr val="000000"/>
              </a:solidFill>
              <a:latin typeface="Josefin Sans Regular"/>
            </a:endParaRPr>
          </a:p>
        </p:txBody>
      </p:sp>
      <p:sp>
        <p:nvSpPr>
          <p:cNvPr id="11" name="TextBox 11"/>
          <p:cNvSpPr txBox="1"/>
          <p:nvPr/>
        </p:nvSpPr>
        <p:spPr>
          <a:xfrm>
            <a:off x="1028700" y="4619625"/>
            <a:ext cx="7656429" cy="771525"/>
          </a:xfrm>
          <a:prstGeom prst="rect">
            <a:avLst/>
          </a:prstGeom>
        </p:spPr>
        <p:txBody>
          <a:bodyPr lIns="0" tIns="0" rIns="0" bIns="0" rtlCol="0" anchor="t">
            <a:spAutoFit/>
          </a:bodyPr>
          <a:lstStyle/>
          <a:p>
            <a:pPr>
              <a:lnSpc>
                <a:spcPts val="3600"/>
              </a:lnSpc>
            </a:pPr>
            <a:r>
              <a:rPr lang="en-US" sz="3000" spc="-177">
                <a:solidFill>
                  <a:srgbClr val="000000"/>
                </a:solidFill>
                <a:latin typeface="Now Thin Bold Italics"/>
              </a:rPr>
              <a:t>BRANDING AND ADVERTISING STRATEGIES: </a:t>
            </a:r>
          </a:p>
          <a:p>
            <a:pPr marL="0" lvl="0" indent="0">
              <a:lnSpc>
                <a:spcPts val="2400"/>
              </a:lnSpc>
              <a:spcBef>
                <a:spcPct val="0"/>
              </a:spcBef>
            </a:pPr>
            <a:endParaRPr lang="en-US" sz="3000" spc="-177">
              <a:solidFill>
                <a:srgbClr val="000000"/>
              </a:solidFill>
              <a:latin typeface="Now Thin Bold Italics"/>
            </a:endParaRPr>
          </a:p>
        </p:txBody>
      </p:sp>
      <p:sp>
        <p:nvSpPr>
          <p:cNvPr id="12" name="TextBox 12"/>
          <p:cNvSpPr txBox="1"/>
          <p:nvPr/>
        </p:nvSpPr>
        <p:spPr>
          <a:xfrm>
            <a:off x="1028700" y="5153890"/>
            <a:ext cx="16097840" cy="1134926"/>
          </a:xfrm>
          <a:prstGeom prst="rect">
            <a:avLst/>
          </a:prstGeom>
        </p:spPr>
        <p:txBody>
          <a:bodyPr lIns="0" tIns="0" rIns="0" bIns="0" rtlCol="0" anchor="t">
            <a:spAutoFit/>
          </a:bodyPr>
          <a:lstStyle/>
          <a:p>
            <a:pPr>
              <a:lnSpc>
                <a:spcPts val="2180"/>
              </a:lnSpc>
            </a:pPr>
            <a:r>
              <a:rPr lang="en-US" sz="2000" dirty="0">
                <a:solidFill>
                  <a:srgbClr val="000000"/>
                </a:solidFill>
                <a:latin typeface="Josefin Sans Regular"/>
              </a:rPr>
              <a:t>Planning to promote through sustainable practice campaigns and with bumper ads and on social media platforms. By doing this quickly reach viewers broadly with a short, memorable message.</a:t>
            </a:r>
          </a:p>
          <a:p>
            <a:pPr>
              <a:lnSpc>
                <a:spcPts val="2180"/>
              </a:lnSpc>
              <a:spcBef>
                <a:spcPct val="0"/>
              </a:spcBef>
            </a:pPr>
            <a:r>
              <a:rPr lang="en-US" sz="2000" dirty="0">
                <a:solidFill>
                  <a:srgbClr val="000000"/>
                </a:solidFill>
                <a:latin typeface="Josefin Sans Regular"/>
              </a:rPr>
              <a:t>As well as going one step further to inform customers about the company products characteristics and get them interested to surf the product lines and involve them to place the purchase.</a:t>
            </a:r>
          </a:p>
        </p:txBody>
      </p:sp>
      <p:sp>
        <p:nvSpPr>
          <p:cNvPr id="13" name="TextBox 13"/>
          <p:cNvSpPr txBox="1"/>
          <p:nvPr/>
        </p:nvSpPr>
        <p:spPr>
          <a:xfrm>
            <a:off x="1028700" y="6889172"/>
            <a:ext cx="11812815" cy="771525"/>
          </a:xfrm>
          <a:prstGeom prst="rect">
            <a:avLst/>
          </a:prstGeom>
        </p:spPr>
        <p:txBody>
          <a:bodyPr lIns="0" tIns="0" rIns="0" bIns="0" rtlCol="0" anchor="t">
            <a:spAutoFit/>
          </a:bodyPr>
          <a:lstStyle/>
          <a:p>
            <a:pPr>
              <a:lnSpc>
                <a:spcPts val="3600"/>
              </a:lnSpc>
            </a:pPr>
            <a:r>
              <a:rPr lang="en-US" sz="3000" spc="-177" dirty="0">
                <a:solidFill>
                  <a:srgbClr val="000000"/>
                </a:solidFill>
                <a:latin typeface="Now Thin Bold Italics"/>
              </a:rPr>
              <a:t>CUSTOMER ACQUISITION AND RETENTION STRATEGIES:</a:t>
            </a:r>
          </a:p>
          <a:p>
            <a:pPr marL="0" lvl="0" indent="0">
              <a:lnSpc>
                <a:spcPts val="2400"/>
              </a:lnSpc>
              <a:spcBef>
                <a:spcPct val="0"/>
              </a:spcBef>
            </a:pPr>
            <a:endParaRPr lang="en-US" sz="3000" spc="-177" dirty="0">
              <a:solidFill>
                <a:srgbClr val="000000"/>
              </a:solidFill>
              <a:latin typeface="Now Thin Bold Italics"/>
            </a:endParaRPr>
          </a:p>
        </p:txBody>
      </p:sp>
      <p:sp>
        <p:nvSpPr>
          <p:cNvPr id="14" name="TextBox 14"/>
          <p:cNvSpPr txBox="1"/>
          <p:nvPr/>
        </p:nvSpPr>
        <p:spPr>
          <a:xfrm>
            <a:off x="1095080" y="7432068"/>
            <a:ext cx="16097840" cy="2821285"/>
          </a:xfrm>
          <a:prstGeom prst="rect">
            <a:avLst/>
          </a:prstGeom>
        </p:spPr>
        <p:txBody>
          <a:bodyPr lIns="0" tIns="0" rIns="0" bIns="0" rtlCol="0" anchor="t">
            <a:spAutoFit/>
          </a:bodyPr>
          <a:lstStyle/>
          <a:p>
            <a:pPr>
              <a:lnSpc>
                <a:spcPts val="2180"/>
              </a:lnSpc>
            </a:pPr>
            <a:r>
              <a:rPr lang="en-US" sz="2000" dirty="0">
                <a:solidFill>
                  <a:srgbClr val="000000"/>
                </a:solidFill>
                <a:latin typeface="Josefin Sans Regular"/>
              </a:rPr>
              <a:t>A loyalty program of offering 15% off on sign up for newsletter and first purchase </a:t>
            </a:r>
          </a:p>
          <a:p>
            <a:pPr>
              <a:lnSpc>
                <a:spcPts val="2180"/>
              </a:lnSpc>
            </a:pPr>
            <a:r>
              <a:rPr lang="en-US" sz="2000" dirty="0">
                <a:solidFill>
                  <a:srgbClr val="000000"/>
                </a:solidFill>
                <a:latin typeface="Josefin Sans Regular"/>
              </a:rPr>
              <a:t>A beneficial point system of offering 1 point per $1 spent to get 30% on each 200 points </a:t>
            </a:r>
          </a:p>
          <a:p>
            <a:pPr>
              <a:lnSpc>
                <a:spcPts val="2180"/>
              </a:lnSpc>
            </a:pPr>
            <a:r>
              <a:rPr lang="en-US" sz="2000" dirty="0">
                <a:solidFill>
                  <a:srgbClr val="000000"/>
                </a:solidFill>
                <a:latin typeface="Josefin Sans Regular"/>
              </a:rPr>
              <a:t>As an incentive making target customers aware of revolutionary specifications for purchasing must-have products with at full price</a:t>
            </a:r>
          </a:p>
          <a:p>
            <a:pPr>
              <a:lnSpc>
                <a:spcPts val="2180"/>
              </a:lnSpc>
            </a:pPr>
            <a:r>
              <a:rPr lang="en-US" sz="2000" dirty="0">
                <a:solidFill>
                  <a:srgbClr val="000000"/>
                </a:solidFill>
                <a:latin typeface="Josefin Sans Regular"/>
              </a:rPr>
              <a:t>Engagements with social media influencers and celebrities in marketing campaigns </a:t>
            </a:r>
          </a:p>
          <a:p>
            <a:pPr>
              <a:lnSpc>
                <a:spcPts val="2180"/>
              </a:lnSpc>
            </a:pPr>
            <a:r>
              <a:rPr lang="en-US" sz="2000" dirty="0">
                <a:solidFill>
                  <a:srgbClr val="000000"/>
                </a:solidFill>
                <a:latin typeface="Josefin Sans Regular" panose="020B0604020202020204" charset="0"/>
              </a:rPr>
              <a:t>To keep up true with the values behind being sustainable and ethical in production processes with detailed marketing</a:t>
            </a:r>
          </a:p>
          <a:p>
            <a:pPr>
              <a:lnSpc>
                <a:spcPts val="2180"/>
              </a:lnSpc>
            </a:pPr>
            <a:r>
              <a:rPr lang="en-US" sz="2000" dirty="0">
                <a:solidFill>
                  <a:srgbClr val="000000"/>
                </a:solidFill>
                <a:latin typeface="Josefin Sans Regular" panose="020B0604020202020204" charset="0"/>
              </a:rPr>
              <a:t>Keeping the record of customer interaction with the website and stay in touch with following up their actions. </a:t>
            </a:r>
          </a:p>
          <a:p>
            <a:pPr>
              <a:lnSpc>
                <a:spcPts val="2180"/>
              </a:lnSpc>
            </a:pPr>
            <a:r>
              <a:rPr lang="en-US" sz="2000" dirty="0">
                <a:solidFill>
                  <a:srgbClr val="000000"/>
                </a:solidFill>
                <a:latin typeface="Josefin Sans Regular" panose="020B0604020202020204" charset="0"/>
              </a:rPr>
              <a:t>Being committed to maintain high quality performing products at a reasonable price in comparison to competitors through the Wear Test Program </a:t>
            </a:r>
          </a:p>
          <a:p>
            <a:pPr>
              <a:lnSpc>
                <a:spcPts val="2180"/>
              </a:lnSpc>
            </a:pPr>
            <a:r>
              <a:rPr lang="en-US" sz="2000" dirty="0">
                <a:solidFill>
                  <a:srgbClr val="000000"/>
                </a:solidFill>
                <a:latin typeface="Josefin Sans Regular" panose="020B0604020202020204" charset="0"/>
              </a:rPr>
              <a:t>Remain transparent in marketing information about Tough-Cotton technology products</a:t>
            </a:r>
          </a:p>
          <a:p>
            <a:pPr>
              <a:lnSpc>
                <a:spcPts val="2180"/>
              </a:lnSpc>
              <a:spcBef>
                <a:spcPct val="0"/>
              </a:spcBef>
            </a:pPr>
            <a:endParaRPr lang="en-US" sz="2000" dirty="0">
              <a:solidFill>
                <a:srgbClr val="000000"/>
              </a:solidFill>
              <a:latin typeface="Arim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snow, potato&#10;&#10;Description automatically generated">
            <a:extLst>
              <a:ext uri="{FF2B5EF4-FFF2-40B4-BE49-F238E27FC236}">
                <a16:creationId xmlns:a16="http://schemas.microsoft.com/office/drawing/2014/main" id="{06EC7E16-5E97-4B48-B258-E5E1E078B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AutoShape 2"/>
          <p:cNvSpPr/>
          <p:nvPr/>
        </p:nvSpPr>
        <p:spPr>
          <a:xfrm rot="10087">
            <a:off x="277633" y="6174224"/>
            <a:ext cx="17732734" cy="0"/>
          </a:xfrm>
          <a:prstGeom prst="line">
            <a:avLst/>
          </a:prstGeom>
          <a:ln w="104775" cap="rnd">
            <a:solidFill>
              <a:srgbClr val="DDB1A5"/>
            </a:solidFill>
            <a:prstDash val="solid"/>
            <a:headEnd type="none" w="sm" len="sm"/>
            <a:tailEnd type="none" w="sm" len="sm"/>
          </a:ln>
        </p:spPr>
      </p:sp>
      <p:grpSp>
        <p:nvGrpSpPr>
          <p:cNvPr id="3" name="Group 3"/>
          <p:cNvGrpSpPr/>
          <p:nvPr/>
        </p:nvGrpSpPr>
        <p:grpSpPr>
          <a:xfrm>
            <a:off x="2132428" y="5946903"/>
            <a:ext cx="558707" cy="55870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1C4BC"/>
            </a:solidFill>
          </p:spPr>
        </p:sp>
      </p:grpSp>
      <p:grpSp>
        <p:nvGrpSpPr>
          <p:cNvPr id="5" name="Group 5"/>
          <p:cNvGrpSpPr/>
          <p:nvPr/>
        </p:nvGrpSpPr>
        <p:grpSpPr>
          <a:xfrm>
            <a:off x="164904" y="6677506"/>
            <a:ext cx="4493756" cy="3410144"/>
            <a:chOff x="0" y="0"/>
            <a:chExt cx="1500474" cy="1138653"/>
          </a:xfrm>
        </p:grpSpPr>
        <p:sp>
          <p:nvSpPr>
            <p:cNvPr id="6" name="Freeform 6"/>
            <p:cNvSpPr/>
            <p:nvPr/>
          </p:nvSpPr>
          <p:spPr>
            <a:xfrm>
              <a:off x="0" y="0"/>
              <a:ext cx="1500474" cy="1138653"/>
            </a:xfrm>
            <a:custGeom>
              <a:avLst/>
              <a:gdLst/>
              <a:ahLst/>
              <a:cxnLst/>
              <a:rect l="l" t="t" r="r" b="b"/>
              <a:pathLst>
                <a:path w="1500474" h="1138653">
                  <a:moveTo>
                    <a:pt x="1376013" y="1138653"/>
                  </a:moveTo>
                  <a:lnTo>
                    <a:pt x="124460" y="1138653"/>
                  </a:lnTo>
                  <a:cubicBezTo>
                    <a:pt x="55880" y="1138653"/>
                    <a:pt x="0" y="1082773"/>
                    <a:pt x="0" y="1014193"/>
                  </a:cubicBezTo>
                  <a:lnTo>
                    <a:pt x="0" y="124460"/>
                  </a:lnTo>
                  <a:cubicBezTo>
                    <a:pt x="0" y="55880"/>
                    <a:pt x="55880" y="0"/>
                    <a:pt x="124460" y="0"/>
                  </a:cubicBezTo>
                  <a:lnTo>
                    <a:pt x="1376014" y="0"/>
                  </a:lnTo>
                  <a:cubicBezTo>
                    <a:pt x="1444594" y="0"/>
                    <a:pt x="1500474" y="55880"/>
                    <a:pt x="1500474" y="124460"/>
                  </a:cubicBezTo>
                  <a:lnTo>
                    <a:pt x="1500474" y="1014193"/>
                  </a:lnTo>
                  <a:cubicBezTo>
                    <a:pt x="1500474" y="1082773"/>
                    <a:pt x="1444594" y="1138653"/>
                    <a:pt x="1376014" y="1138653"/>
                  </a:cubicBezTo>
                  <a:close/>
                </a:path>
              </a:pathLst>
            </a:custGeom>
            <a:solidFill>
              <a:srgbClr val="E1C4BC"/>
            </a:solidFill>
            <a:ln>
              <a:solidFill>
                <a:schemeClr val="tx1"/>
              </a:solidFill>
            </a:ln>
          </p:spPr>
        </p:sp>
      </p:grpSp>
      <p:grpSp>
        <p:nvGrpSpPr>
          <p:cNvPr id="7" name="Group 7"/>
          <p:cNvGrpSpPr/>
          <p:nvPr/>
        </p:nvGrpSpPr>
        <p:grpSpPr>
          <a:xfrm>
            <a:off x="5498537" y="5946903"/>
            <a:ext cx="558707" cy="55870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1C4BC"/>
            </a:solidFill>
          </p:spPr>
        </p:sp>
      </p:grpSp>
      <p:grpSp>
        <p:nvGrpSpPr>
          <p:cNvPr id="9" name="Group 9"/>
          <p:cNvGrpSpPr/>
          <p:nvPr/>
        </p:nvGrpSpPr>
        <p:grpSpPr>
          <a:xfrm>
            <a:off x="12230755" y="5946903"/>
            <a:ext cx="558707" cy="55870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1C4BC"/>
            </a:solidFill>
          </p:spPr>
        </p:sp>
      </p:grpSp>
      <p:grpSp>
        <p:nvGrpSpPr>
          <p:cNvPr id="11" name="Group 11"/>
          <p:cNvGrpSpPr/>
          <p:nvPr/>
        </p:nvGrpSpPr>
        <p:grpSpPr>
          <a:xfrm>
            <a:off x="8864646" y="5946903"/>
            <a:ext cx="558707" cy="55870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1C4BC"/>
            </a:solidFill>
          </p:spPr>
        </p:sp>
      </p:grpSp>
      <p:grpSp>
        <p:nvGrpSpPr>
          <p:cNvPr id="13" name="Group 13"/>
          <p:cNvGrpSpPr/>
          <p:nvPr/>
        </p:nvGrpSpPr>
        <p:grpSpPr>
          <a:xfrm>
            <a:off x="15596864" y="5946903"/>
            <a:ext cx="558707" cy="55870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1C4BC"/>
            </a:solidFill>
          </p:spPr>
        </p:sp>
      </p:grpSp>
      <p:sp>
        <p:nvSpPr>
          <p:cNvPr id="16" name="TextBox 16"/>
          <p:cNvSpPr txBox="1"/>
          <p:nvPr/>
        </p:nvSpPr>
        <p:spPr>
          <a:xfrm>
            <a:off x="2134937" y="1085850"/>
            <a:ext cx="14018125" cy="702115"/>
          </a:xfrm>
          <a:prstGeom prst="rect">
            <a:avLst/>
          </a:prstGeom>
        </p:spPr>
        <p:txBody>
          <a:bodyPr lIns="0" tIns="0" rIns="0" bIns="0" rtlCol="0" anchor="t">
            <a:spAutoFit/>
          </a:bodyPr>
          <a:lstStyle/>
          <a:p>
            <a:pPr algn="ctr">
              <a:lnSpc>
                <a:spcPts val="4895"/>
              </a:lnSpc>
            </a:pPr>
            <a:r>
              <a:rPr lang="en-US" sz="6000" b="1" spc="-294" dirty="0">
                <a:solidFill>
                  <a:srgbClr val="000000"/>
                </a:solidFill>
                <a:latin typeface="Dream Avenue" panose="020B0604020202020204" charset="0"/>
              </a:rPr>
              <a:t>MARKETING    PLAN    TIMELINE</a:t>
            </a:r>
          </a:p>
        </p:txBody>
      </p:sp>
      <p:sp>
        <p:nvSpPr>
          <p:cNvPr id="17" name="TextBox 17"/>
          <p:cNvSpPr txBox="1"/>
          <p:nvPr/>
        </p:nvSpPr>
        <p:spPr>
          <a:xfrm>
            <a:off x="641246" y="6782282"/>
            <a:ext cx="3366109" cy="411445"/>
          </a:xfrm>
          <a:prstGeom prst="rect">
            <a:avLst/>
          </a:prstGeom>
        </p:spPr>
        <p:txBody>
          <a:bodyPr lIns="0" tIns="0" rIns="0" bIns="0" rtlCol="0" anchor="t">
            <a:spAutoFit/>
          </a:bodyPr>
          <a:lstStyle/>
          <a:p>
            <a:pPr algn="ctr">
              <a:lnSpc>
                <a:spcPts val="3375"/>
              </a:lnSpc>
            </a:pPr>
            <a:r>
              <a:rPr lang="en-US" sz="2596" spc="51" dirty="0">
                <a:solidFill>
                  <a:srgbClr val="FFFFFF"/>
                </a:solidFill>
                <a:latin typeface="Montserrat Extra-Bold"/>
              </a:rPr>
              <a:t>Month 1</a:t>
            </a:r>
          </a:p>
        </p:txBody>
      </p:sp>
      <p:sp>
        <p:nvSpPr>
          <p:cNvPr id="18" name="TextBox 18"/>
          <p:cNvSpPr txBox="1"/>
          <p:nvPr/>
        </p:nvSpPr>
        <p:spPr>
          <a:xfrm>
            <a:off x="277519" y="7241545"/>
            <a:ext cx="4381142" cy="2337435"/>
          </a:xfrm>
          <a:prstGeom prst="rect">
            <a:avLst/>
          </a:prstGeom>
        </p:spPr>
        <p:txBody>
          <a:bodyPr lIns="0" tIns="0" rIns="0" bIns="0" rtlCol="0" anchor="t">
            <a:spAutoFit/>
          </a:bodyPr>
          <a:lstStyle/>
          <a:p>
            <a:pPr marL="285750" indent="-285750">
              <a:lnSpc>
                <a:spcPts val="2296"/>
              </a:lnSpc>
              <a:buFont typeface="Arial" panose="020B0604020202020204" pitchFamily="34" charset="0"/>
              <a:buChar char="•"/>
            </a:pPr>
            <a:r>
              <a:rPr lang="en-US" spc="35" dirty="0">
                <a:solidFill>
                  <a:srgbClr val="FFFFFF"/>
                </a:solidFill>
                <a:latin typeface="Josefin Sans Regular" panose="020B0604020202020204" charset="0"/>
              </a:rPr>
              <a:t>Loyalty program and point system creation.</a:t>
            </a:r>
          </a:p>
          <a:p>
            <a:pPr marL="285750" indent="-285750">
              <a:lnSpc>
                <a:spcPts val="2296"/>
              </a:lnSpc>
              <a:buFont typeface="Arial" panose="020B0604020202020204" pitchFamily="34" charset="0"/>
              <a:buChar char="•"/>
            </a:pPr>
            <a:r>
              <a:rPr lang="en-US" spc="6" dirty="0">
                <a:solidFill>
                  <a:srgbClr val="FFFFFF"/>
                </a:solidFill>
                <a:latin typeface="Josefin Sans Regular" panose="020B0604020202020204" charset="0"/>
              </a:rPr>
              <a:t>One Blogger engagement.</a:t>
            </a:r>
          </a:p>
          <a:p>
            <a:pPr marL="285750" indent="-285750">
              <a:lnSpc>
                <a:spcPts val="2296"/>
              </a:lnSpc>
              <a:buFont typeface="Arial" panose="020B0604020202020204" pitchFamily="34" charset="0"/>
              <a:buChar char="•"/>
            </a:pPr>
            <a:r>
              <a:rPr lang="en-US" spc="6" dirty="0">
                <a:solidFill>
                  <a:srgbClr val="FFFFFF"/>
                </a:solidFill>
                <a:latin typeface="Josefin Sans Regular" panose="020B0604020202020204" charset="0"/>
              </a:rPr>
              <a:t>Sustainability awareness campaign in January</a:t>
            </a:r>
          </a:p>
          <a:p>
            <a:pPr marL="285750" indent="-285750">
              <a:lnSpc>
                <a:spcPts val="2296"/>
              </a:lnSpc>
              <a:buFont typeface="Arial" panose="020B0604020202020204" pitchFamily="34" charset="0"/>
              <a:buChar char="•"/>
            </a:pPr>
            <a:r>
              <a:rPr lang="en-US" spc="6" dirty="0">
                <a:solidFill>
                  <a:srgbClr val="FFFFFF"/>
                </a:solidFill>
                <a:latin typeface="Josefin Sans Regular" panose="020B0604020202020204" charset="0"/>
              </a:rPr>
              <a:t>Update website on weekly basis</a:t>
            </a:r>
          </a:p>
          <a:p>
            <a:pPr marL="285750" indent="-285750">
              <a:lnSpc>
                <a:spcPts val="2296"/>
              </a:lnSpc>
              <a:buFont typeface="Arial" panose="020B0604020202020204" pitchFamily="34" charset="0"/>
              <a:buChar char="•"/>
            </a:pPr>
            <a:r>
              <a:rPr lang="en-US" spc="6" dirty="0">
                <a:solidFill>
                  <a:srgbClr val="FFFFFF"/>
                </a:solidFill>
                <a:latin typeface="Josefin Sans Regular" panose="020B0604020202020204" charset="0"/>
              </a:rPr>
              <a:t>Update products in stores</a:t>
            </a:r>
          </a:p>
          <a:p>
            <a:pPr>
              <a:lnSpc>
                <a:spcPts val="2296"/>
              </a:lnSpc>
            </a:pPr>
            <a:endParaRPr lang="en-US" sz="1766" spc="6" dirty="0">
              <a:solidFill>
                <a:srgbClr val="FFFFFF"/>
              </a:solidFill>
              <a:latin typeface="Arimo"/>
            </a:endParaRPr>
          </a:p>
        </p:txBody>
      </p:sp>
      <p:grpSp>
        <p:nvGrpSpPr>
          <p:cNvPr id="19" name="Group 19"/>
          <p:cNvGrpSpPr/>
          <p:nvPr/>
        </p:nvGrpSpPr>
        <p:grpSpPr>
          <a:xfrm>
            <a:off x="3531013" y="2309780"/>
            <a:ext cx="4493756" cy="3410144"/>
            <a:chOff x="0" y="0"/>
            <a:chExt cx="1500474" cy="1138653"/>
          </a:xfrm>
        </p:grpSpPr>
        <p:sp>
          <p:nvSpPr>
            <p:cNvPr id="20" name="Freeform 20"/>
            <p:cNvSpPr/>
            <p:nvPr/>
          </p:nvSpPr>
          <p:spPr>
            <a:xfrm>
              <a:off x="0" y="0"/>
              <a:ext cx="1500474" cy="1138653"/>
            </a:xfrm>
            <a:custGeom>
              <a:avLst/>
              <a:gdLst/>
              <a:ahLst/>
              <a:cxnLst/>
              <a:rect l="l" t="t" r="r" b="b"/>
              <a:pathLst>
                <a:path w="1500474" h="1138653">
                  <a:moveTo>
                    <a:pt x="1376013" y="1138653"/>
                  </a:moveTo>
                  <a:lnTo>
                    <a:pt x="124460" y="1138653"/>
                  </a:lnTo>
                  <a:cubicBezTo>
                    <a:pt x="55880" y="1138653"/>
                    <a:pt x="0" y="1082773"/>
                    <a:pt x="0" y="1014193"/>
                  </a:cubicBezTo>
                  <a:lnTo>
                    <a:pt x="0" y="124460"/>
                  </a:lnTo>
                  <a:cubicBezTo>
                    <a:pt x="0" y="55880"/>
                    <a:pt x="55880" y="0"/>
                    <a:pt x="124460" y="0"/>
                  </a:cubicBezTo>
                  <a:lnTo>
                    <a:pt x="1376014" y="0"/>
                  </a:lnTo>
                  <a:cubicBezTo>
                    <a:pt x="1444594" y="0"/>
                    <a:pt x="1500474" y="55880"/>
                    <a:pt x="1500474" y="124460"/>
                  </a:cubicBezTo>
                  <a:lnTo>
                    <a:pt x="1500474" y="1014193"/>
                  </a:lnTo>
                  <a:cubicBezTo>
                    <a:pt x="1500474" y="1082773"/>
                    <a:pt x="1444594" y="1138653"/>
                    <a:pt x="1376014" y="1138653"/>
                  </a:cubicBezTo>
                  <a:close/>
                </a:path>
              </a:pathLst>
            </a:custGeom>
            <a:solidFill>
              <a:srgbClr val="E1C4BC"/>
            </a:solidFill>
            <a:ln>
              <a:solidFill>
                <a:schemeClr val="tx1"/>
              </a:solidFill>
            </a:ln>
          </p:spPr>
        </p:sp>
      </p:grpSp>
      <p:sp>
        <p:nvSpPr>
          <p:cNvPr id="21" name="TextBox 21"/>
          <p:cNvSpPr txBox="1"/>
          <p:nvPr/>
        </p:nvSpPr>
        <p:spPr>
          <a:xfrm>
            <a:off x="4007355" y="2414556"/>
            <a:ext cx="3366109" cy="411445"/>
          </a:xfrm>
          <a:prstGeom prst="rect">
            <a:avLst/>
          </a:prstGeom>
        </p:spPr>
        <p:txBody>
          <a:bodyPr lIns="0" tIns="0" rIns="0" bIns="0" rtlCol="0" anchor="t">
            <a:spAutoFit/>
          </a:bodyPr>
          <a:lstStyle/>
          <a:p>
            <a:pPr algn="ctr">
              <a:lnSpc>
                <a:spcPts val="3375"/>
              </a:lnSpc>
            </a:pPr>
            <a:r>
              <a:rPr lang="en-US" sz="2596" spc="51">
                <a:solidFill>
                  <a:srgbClr val="FFFFFF"/>
                </a:solidFill>
                <a:latin typeface="Montserrat Extra-Bold"/>
              </a:rPr>
              <a:t>Month 2</a:t>
            </a:r>
          </a:p>
        </p:txBody>
      </p:sp>
      <p:sp>
        <p:nvSpPr>
          <p:cNvPr id="22" name="TextBox 22"/>
          <p:cNvSpPr txBox="1"/>
          <p:nvPr/>
        </p:nvSpPr>
        <p:spPr>
          <a:xfrm>
            <a:off x="3643628" y="2873820"/>
            <a:ext cx="4381142" cy="2632387"/>
          </a:xfrm>
          <a:prstGeom prst="rect">
            <a:avLst/>
          </a:prstGeom>
        </p:spPr>
        <p:txBody>
          <a:bodyPr lIns="0" tIns="0" rIns="0" bIns="0" rtlCol="0" anchor="t">
            <a:spAutoFit/>
          </a:bodyPr>
          <a:lstStyle/>
          <a:p>
            <a:pPr marL="285750" indent="-285750">
              <a:lnSpc>
                <a:spcPts val="2296"/>
              </a:lnSpc>
              <a:buFont typeface="Arial" panose="020B0604020202020204" pitchFamily="34" charset="0"/>
              <a:buChar char="•"/>
            </a:pPr>
            <a:r>
              <a:rPr lang="en-US" spc="35" dirty="0">
                <a:solidFill>
                  <a:srgbClr val="FFFFFF"/>
                </a:solidFill>
                <a:latin typeface="Josefin Sans Regular" panose="020B0604020202020204" charset="0"/>
              </a:rPr>
              <a:t>Loyalty program and point system continued.</a:t>
            </a:r>
          </a:p>
          <a:p>
            <a:pPr marL="285750" indent="-285750">
              <a:lnSpc>
                <a:spcPts val="2296"/>
              </a:lnSpc>
              <a:buFont typeface="Arial" panose="020B0604020202020204" pitchFamily="34" charset="0"/>
              <a:buChar char="•"/>
            </a:pPr>
            <a:r>
              <a:rPr lang="en-US" spc="24" dirty="0">
                <a:solidFill>
                  <a:srgbClr val="FFFFFF"/>
                </a:solidFill>
                <a:latin typeface="Josefin Sans Regular" panose="020B0604020202020204" charset="0"/>
              </a:rPr>
              <a:t>Engagement with one influencer</a:t>
            </a:r>
          </a:p>
          <a:p>
            <a:pPr marL="285750" indent="-285750">
              <a:lnSpc>
                <a:spcPts val="2296"/>
              </a:lnSpc>
              <a:buFont typeface="Arial" panose="020B0604020202020204" pitchFamily="34" charset="0"/>
              <a:buChar char="•"/>
            </a:pPr>
            <a:r>
              <a:rPr lang="en-US" spc="24" dirty="0">
                <a:solidFill>
                  <a:srgbClr val="FFFFFF"/>
                </a:solidFill>
                <a:latin typeface="Josefin Sans Regular" panose="020B0604020202020204" charset="0"/>
              </a:rPr>
              <a:t>Sustainability awareness campaign continued in February</a:t>
            </a:r>
          </a:p>
          <a:p>
            <a:pPr marL="285750" indent="-285750">
              <a:lnSpc>
                <a:spcPts val="2296"/>
              </a:lnSpc>
              <a:buFont typeface="Arial" panose="020B0604020202020204" pitchFamily="34" charset="0"/>
              <a:buChar char="•"/>
            </a:pPr>
            <a:r>
              <a:rPr lang="en-US" spc="35" dirty="0">
                <a:solidFill>
                  <a:srgbClr val="FFFFFF"/>
                </a:solidFill>
                <a:latin typeface="Josefin Sans Regular" panose="020B0604020202020204" charset="0"/>
              </a:rPr>
              <a:t>U</a:t>
            </a:r>
            <a:r>
              <a:rPr lang="en-US" spc="24" dirty="0">
                <a:solidFill>
                  <a:srgbClr val="FFFFFF"/>
                </a:solidFill>
                <a:latin typeface="Josefin Sans Regular" panose="020B0604020202020204" charset="0"/>
              </a:rPr>
              <a:t>pdating website weekly</a:t>
            </a:r>
          </a:p>
          <a:p>
            <a:pPr marL="285750" indent="-285750">
              <a:lnSpc>
                <a:spcPts val="2296"/>
              </a:lnSpc>
              <a:buFont typeface="Arial" panose="020B0604020202020204" pitchFamily="34" charset="0"/>
              <a:buChar char="•"/>
            </a:pPr>
            <a:r>
              <a:rPr lang="en-US" spc="35" dirty="0">
                <a:solidFill>
                  <a:srgbClr val="FFFFFF"/>
                </a:solidFill>
                <a:latin typeface="Josefin Sans Regular" panose="020B0604020202020204" charset="0"/>
              </a:rPr>
              <a:t>Evaluating to add new</a:t>
            </a:r>
            <a:r>
              <a:rPr lang="en-US" spc="24" dirty="0">
                <a:solidFill>
                  <a:srgbClr val="FFFFFF"/>
                </a:solidFill>
                <a:latin typeface="Josefin Sans Regular" panose="020B0604020202020204" charset="0"/>
              </a:rPr>
              <a:t> products to stores</a:t>
            </a:r>
            <a:endParaRPr lang="en-US" spc="24" dirty="0">
              <a:solidFill>
                <a:srgbClr val="FFFFFF"/>
              </a:solidFill>
              <a:latin typeface="Arimo"/>
            </a:endParaRPr>
          </a:p>
          <a:p>
            <a:pPr>
              <a:lnSpc>
                <a:spcPts val="2296"/>
              </a:lnSpc>
            </a:pPr>
            <a:endParaRPr lang="en-US" sz="1766" spc="24" dirty="0">
              <a:solidFill>
                <a:srgbClr val="FFFFFF"/>
              </a:solidFill>
              <a:latin typeface="Arimo"/>
            </a:endParaRPr>
          </a:p>
        </p:txBody>
      </p:sp>
      <p:grpSp>
        <p:nvGrpSpPr>
          <p:cNvPr id="23" name="Group 23"/>
          <p:cNvGrpSpPr/>
          <p:nvPr/>
        </p:nvGrpSpPr>
        <p:grpSpPr>
          <a:xfrm>
            <a:off x="10263231" y="2309780"/>
            <a:ext cx="4493756" cy="3410144"/>
            <a:chOff x="0" y="0"/>
            <a:chExt cx="1500474" cy="1138653"/>
          </a:xfrm>
        </p:grpSpPr>
        <p:sp>
          <p:nvSpPr>
            <p:cNvPr id="24" name="Freeform 24"/>
            <p:cNvSpPr/>
            <p:nvPr/>
          </p:nvSpPr>
          <p:spPr>
            <a:xfrm>
              <a:off x="0" y="0"/>
              <a:ext cx="1500474" cy="1138653"/>
            </a:xfrm>
            <a:custGeom>
              <a:avLst/>
              <a:gdLst/>
              <a:ahLst/>
              <a:cxnLst/>
              <a:rect l="l" t="t" r="r" b="b"/>
              <a:pathLst>
                <a:path w="1500474" h="1138653">
                  <a:moveTo>
                    <a:pt x="1376013" y="1138653"/>
                  </a:moveTo>
                  <a:lnTo>
                    <a:pt x="124460" y="1138653"/>
                  </a:lnTo>
                  <a:cubicBezTo>
                    <a:pt x="55880" y="1138653"/>
                    <a:pt x="0" y="1082773"/>
                    <a:pt x="0" y="1014193"/>
                  </a:cubicBezTo>
                  <a:lnTo>
                    <a:pt x="0" y="124460"/>
                  </a:lnTo>
                  <a:cubicBezTo>
                    <a:pt x="0" y="55880"/>
                    <a:pt x="55880" y="0"/>
                    <a:pt x="124460" y="0"/>
                  </a:cubicBezTo>
                  <a:lnTo>
                    <a:pt x="1376014" y="0"/>
                  </a:lnTo>
                  <a:cubicBezTo>
                    <a:pt x="1444594" y="0"/>
                    <a:pt x="1500474" y="55880"/>
                    <a:pt x="1500474" y="124460"/>
                  </a:cubicBezTo>
                  <a:lnTo>
                    <a:pt x="1500474" y="1014193"/>
                  </a:lnTo>
                  <a:cubicBezTo>
                    <a:pt x="1500474" y="1082773"/>
                    <a:pt x="1444594" y="1138653"/>
                    <a:pt x="1376014" y="1138653"/>
                  </a:cubicBezTo>
                  <a:close/>
                </a:path>
              </a:pathLst>
            </a:custGeom>
            <a:solidFill>
              <a:srgbClr val="E1C4BC"/>
            </a:solidFill>
            <a:ln>
              <a:solidFill>
                <a:schemeClr val="tx1"/>
              </a:solidFill>
            </a:ln>
          </p:spPr>
        </p:sp>
      </p:grpSp>
      <p:sp>
        <p:nvSpPr>
          <p:cNvPr id="25" name="TextBox 25"/>
          <p:cNvSpPr txBox="1"/>
          <p:nvPr/>
        </p:nvSpPr>
        <p:spPr>
          <a:xfrm>
            <a:off x="10739573" y="2414556"/>
            <a:ext cx="3366109" cy="411445"/>
          </a:xfrm>
          <a:prstGeom prst="rect">
            <a:avLst/>
          </a:prstGeom>
        </p:spPr>
        <p:txBody>
          <a:bodyPr lIns="0" tIns="0" rIns="0" bIns="0" rtlCol="0" anchor="t">
            <a:spAutoFit/>
          </a:bodyPr>
          <a:lstStyle/>
          <a:p>
            <a:pPr algn="ctr">
              <a:lnSpc>
                <a:spcPts val="3375"/>
              </a:lnSpc>
            </a:pPr>
            <a:r>
              <a:rPr lang="en-US" sz="2596" spc="51">
                <a:solidFill>
                  <a:srgbClr val="FFFFFF"/>
                </a:solidFill>
                <a:latin typeface="Montserrat Extra-Bold"/>
              </a:rPr>
              <a:t>Month 4</a:t>
            </a:r>
          </a:p>
        </p:txBody>
      </p:sp>
      <p:sp>
        <p:nvSpPr>
          <p:cNvPr id="26" name="TextBox 26"/>
          <p:cNvSpPr txBox="1"/>
          <p:nvPr/>
        </p:nvSpPr>
        <p:spPr>
          <a:xfrm>
            <a:off x="10449425" y="2794833"/>
            <a:ext cx="4251254" cy="2826415"/>
          </a:xfrm>
          <a:prstGeom prst="rect">
            <a:avLst/>
          </a:prstGeom>
        </p:spPr>
        <p:txBody>
          <a:bodyPr lIns="0" tIns="0" rIns="0" bIns="0" rtlCol="0" anchor="t">
            <a:spAutoFit/>
          </a:bodyPr>
          <a:lstStyle/>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Loyalty program and point system continued.</a:t>
            </a:r>
          </a:p>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Engagement with one celebrity and one blogger</a:t>
            </a:r>
          </a:p>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Sustainability awareness campaign continued in April</a:t>
            </a:r>
          </a:p>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Marketing events at store-level</a:t>
            </a:r>
          </a:p>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Virtual Wear Test continued</a:t>
            </a:r>
          </a:p>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Update website on weekly basis</a:t>
            </a:r>
          </a:p>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Adding more products to stores and website</a:t>
            </a:r>
          </a:p>
        </p:txBody>
      </p:sp>
      <p:grpSp>
        <p:nvGrpSpPr>
          <p:cNvPr id="27" name="Group 27"/>
          <p:cNvGrpSpPr/>
          <p:nvPr/>
        </p:nvGrpSpPr>
        <p:grpSpPr>
          <a:xfrm>
            <a:off x="6897122" y="6677506"/>
            <a:ext cx="4493756" cy="3410144"/>
            <a:chOff x="0" y="0"/>
            <a:chExt cx="1500474" cy="1138653"/>
          </a:xfrm>
        </p:grpSpPr>
        <p:sp>
          <p:nvSpPr>
            <p:cNvPr id="28" name="Freeform 28"/>
            <p:cNvSpPr/>
            <p:nvPr/>
          </p:nvSpPr>
          <p:spPr>
            <a:xfrm>
              <a:off x="0" y="0"/>
              <a:ext cx="1500474" cy="1138653"/>
            </a:xfrm>
            <a:custGeom>
              <a:avLst/>
              <a:gdLst/>
              <a:ahLst/>
              <a:cxnLst/>
              <a:rect l="l" t="t" r="r" b="b"/>
              <a:pathLst>
                <a:path w="1500474" h="1138653">
                  <a:moveTo>
                    <a:pt x="1376013" y="1138653"/>
                  </a:moveTo>
                  <a:lnTo>
                    <a:pt x="124460" y="1138653"/>
                  </a:lnTo>
                  <a:cubicBezTo>
                    <a:pt x="55880" y="1138653"/>
                    <a:pt x="0" y="1082773"/>
                    <a:pt x="0" y="1014193"/>
                  </a:cubicBezTo>
                  <a:lnTo>
                    <a:pt x="0" y="124460"/>
                  </a:lnTo>
                  <a:cubicBezTo>
                    <a:pt x="0" y="55880"/>
                    <a:pt x="55880" y="0"/>
                    <a:pt x="124460" y="0"/>
                  </a:cubicBezTo>
                  <a:lnTo>
                    <a:pt x="1376014" y="0"/>
                  </a:lnTo>
                  <a:cubicBezTo>
                    <a:pt x="1444594" y="0"/>
                    <a:pt x="1500474" y="55880"/>
                    <a:pt x="1500474" y="124460"/>
                  </a:cubicBezTo>
                  <a:lnTo>
                    <a:pt x="1500474" y="1014193"/>
                  </a:lnTo>
                  <a:cubicBezTo>
                    <a:pt x="1500474" y="1082773"/>
                    <a:pt x="1444594" y="1138653"/>
                    <a:pt x="1376014" y="1138653"/>
                  </a:cubicBezTo>
                  <a:close/>
                </a:path>
              </a:pathLst>
            </a:custGeom>
            <a:solidFill>
              <a:srgbClr val="E1C4BC"/>
            </a:solidFill>
            <a:ln>
              <a:solidFill>
                <a:schemeClr val="tx1"/>
              </a:solidFill>
            </a:ln>
          </p:spPr>
        </p:sp>
      </p:grpSp>
      <p:sp>
        <p:nvSpPr>
          <p:cNvPr id="29" name="TextBox 29"/>
          <p:cNvSpPr txBox="1"/>
          <p:nvPr/>
        </p:nvSpPr>
        <p:spPr>
          <a:xfrm>
            <a:off x="7373464" y="6782282"/>
            <a:ext cx="3366109" cy="411445"/>
          </a:xfrm>
          <a:prstGeom prst="rect">
            <a:avLst/>
          </a:prstGeom>
        </p:spPr>
        <p:txBody>
          <a:bodyPr lIns="0" tIns="0" rIns="0" bIns="0" rtlCol="0" anchor="t">
            <a:spAutoFit/>
          </a:bodyPr>
          <a:lstStyle/>
          <a:p>
            <a:pPr algn="ctr">
              <a:lnSpc>
                <a:spcPts val="3375"/>
              </a:lnSpc>
            </a:pPr>
            <a:r>
              <a:rPr lang="en-US" sz="2596" spc="51">
                <a:solidFill>
                  <a:srgbClr val="FFFFFF"/>
                </a:solidFill>
                <a:latin typeface="Montserrat Extra-Bold"/>
              </a:rPr>
              <a:t>Month 3</a:t>
            </a:r>
          </a:p>
        </p:txBody>
      </p:sp>
      <p:sp>
        <p:nvSpPr>
          <p:cNvPr id="30" name="TextBox 30"/>
          <p:cNvSpPr txBox="1"/>
          <p:nvPr/>
        </p:nvSpPr>
        <p:spPr>
          <a:xfrm>
            <a:off x="7009737" y="7232020"/>
            <a:ext cx="4381142" cy="3077766"/>
          </a:xfrm>
          <a:prstGeom prst="rect">
            <a:avLst/>
          </a:prstGeom>
        </p:spPr>
        <p:txBody>
          <a:bodyPr wrap="square" lIns="0" tIns="0" rIns="0" bIns="0" rtlCol="0" anchor="t">
            <a:spAutoFit/>
          </a:bodyPr>
          <a:lstStyle/>
          <a:p>
            <a:pPr marL="285750" indent="-285750">
              <a:lnSpc>
                <a:spcPts val="2210"/>
              </a:lnSpc>
              <a:buFont typeface="Arial" panose="020B0604020202020204" pitchFamily="34" charset="0"/>
              <a:buChar char="•"/>
            </a:pPr>
            <a:r>
              <a:rPr lang="en-US" spc="34" dirty="0">
                <a:solidFill>
                  <a:srgbClr val="FFFFFF"/>
                </a:solidFill>
                <a:latin typeface="Josefin Sans Regular" panose="020B0604020202020204" charset="0"/>
              </a:rPr>
              <a:t>Loyalty program and point system continued.</a:t>
            </a:r>
          </a:p>
          <a:p>
            <a:pPr marL="285750" indent="-285750">
              <a:lnSpc>
                <a:spcPts val="2210"/>
              </a:lnSpc>
              <a:buFont typeface="Arial" panose="020B0604020202020204" pitchFamily="34" charset="0"/>
              <a:buChar char="•"/>
            </a:pPr>
            <a:r>
              <a:rPr lang="en-US" spc="34" dirty="0">
                <a:solidFill>
                  <a:srgbClr val="FFFFFF"/>
                </a:solidFill>
                <a:latin typeface="Josefin Sans Regular" panose="020B0604020202020204" charset="0"/>
              </a:rPr>
              <a:t>Engagement with one celebrity.</a:t>
            </a:r>
          </a:p>
          <a:p>
            <a:pPr marL="285750" indent="-285750">
              <a:lnSpc>
                <a:spcPts val="2210"/>
              </a:lnSpc>
              <a:buFont typeface="Arial" panose="020B0604020202020204" pitchFamily="34" charset="0"/>
              <a:buChar char="•"/>
            </a:pPr>
            <a:r>
              <a:rPr lang="en-US" spc="34" dirty="0">
                <a:solidFill>
                  <a:srgbClr val="FFFFFF"/>
                </a:solidFill>
                <a:latin typeface="Josefin Sans Regular" panose="020B0604020202020204" charset="0"/>
              </a:rPr>
              <a:t>Promoting sustainability awareness campaign and discount on Earth day in March. </a:t>
            </a:r>
          </a:p>
          <a:p>
            <a:pPr marL="285750" indent="-285750">
              <a:lnSpc>
                <a:spcPts val="2210"/>
              </a:lnSpc>
              <a:buFont typeface="Arial" panose="020B0604020202020204" pitchFamily="34" charset="0"/>
              <a:buChar char="•"/>
            </a:pPr>
            <a:r>
              <a:rPr lang="en-US" spc="34" dirty="0">
                <a:solidFill>
                  <a:srgbClr val="FFFFFF"/>
                </a:solidFill>
                <a:latin typeface="Josefin Sans Regular" panose="020B0604020202020204" charset="0"/>
              </a:rPr>
              <a:t>Update website on weekly basis</a:t>
            </a:r>
          </a:p>
          <a:p>
            <a:pPr marL="285750" indent="-285750">
              <a:lnSpc>
                <a:spcPts val="2210"/>
              </a:lnSpc>
              <a:buFont typeface="Arial" panose="020B0604020202020204" pitchFamily="34" charset="0"/>
              <a:buChar char="•"/>
            </a:pPr>
            <a:r>
              <a:rPr lang="en-US" spc="34" dirty="0">
                <a:solidFill>
                  <a:srgbClr val="FFFFFF"/>
                </a:solidFill>
                <a:latin typeface="Josefin Sans Regular" panose="020B0604020202020204" charset="0"/>
              </a:rPr>
              <a:t>Adding more products to stores and website</a:t>
            </a:r>
          </a:p>
          <a:p>
            <a:pPr marL="285750" indent="-285750">
              <a:lnSpc>
                <a:spcPts val="2210"/>
              </a:lnSpc>
              <a:buFont typeface="Arial" panose="020B0604020202020204" pitchFamily="34" charset="0"/>
              <a:buChar char="•"/>
            </a:pPr>
            <a:r>
              <a:rPr lang="en-US" spc="34" dirty="0">
                <a:solidFill>
                  <a:srgbClr val="FFFFFF"/>
                </a:solidFill>
                <a:latin typeface="Josefin Sans Regular" panose="020B0604020202020204" charset="0"/>
              </a:rPr>
              <a:t>Virtual Wear Test launch in March</a:t>
            </a:r>
            <a:endParaRPr lang="en-US" sz="1700" spc="34" dirty="0">
              <a:solidFill>
                <a:srgbClr val="FFFFFF"/>
              </a:solidFill>
              <a:latin typeface="Josefin Sans Regular" panose="020B0604020202020204" charset="0"/>
            </a:endParaRPr>
          </a:p>
          <a:p>
            <a:pPr>
              <a:lnSpc>
                <a:spcPts val="2036"/>
              </a:lnSpc>
            </a:pPr>
            <a:endParaRPr lang="en-US" sz="1700" spc="34" dirty="0">
              <a:solidFill>
                <a:srgbClr val="FFFFFF"/>
              </a:solidFill>
              <a:latin typeface="Arimo"/>
            </a:endParaRPr>
          </a:p>
        </p:txBody>
      </p:sp>
      <p:grpSp>
        <p:nvGrpSpPr>
          <p:cNvPr id="31" name="Group 31"/>
          <p:cNvGrpSpPr/>
          <p:nvPr/>
        </p:nvGrpSpPr>
        <p:grpSpPr>
          <a:xfrm>
            <a:off x="13629340" y="6677506"/>
            <a:ext cx="4493756" cy="3410144"/>
            <a:chOff x="0" y="0"/>
            <a:chExt cx="1500474" cy="1138653"/>
          </a:xfrm>
        </p:grpSpPr>
        <p:sp>
          <p:nvSpPr>
            <p:cNvPr id="32" name="Freeform 32"/>
            <p:cNvSpPr/>
            <p:nvPr/>
          </p:nvSpPr>
          <p:spPr>
            <a:xfrm>
              <a:off x="0" y="0"/>
              <a:ext cx="1500474" cy="1138653"/>
            </a:xfrm>
            <a:custGeom>
              <a:avLst/>
              <a:gdLst/>
              <a:ahLst/>
              <a:cxnLst/>
              <a:rect l="l" t="t" r="r" b="b"/>
              <a:pathLst>
                <a:path w="1500474" h="1138653">
                  <a:moveTo>
                    <a:pt x="1376013" y="1138653"/>
                  </a:moveTo>
                  <a:lnTo>
                    <a:pt x="124460" y="1138653"/>
                  </a:lnTo>
                  <a:cubicBezTo>
                    <a:pt x="55880" y="1138653"/>
                    <a:pt x="0" y="1082773"/>
                    <a:pt x="0" y="1014193"/>
                  </a:cubicBezTo>
                  <a:lnTo>
                    <a:pt x="0" y="124460"/>
                  </a:lnTo>
                  <a:cubicBezTo>
                    <a:pt x="0" y="55880"/>
                    <a:pt x="55880" y="0"/>
                    <a:pt x="124460" y="0"/>
                  </a:cubicBezTo>
                  <a:lnTo>
                    <a:pt x="1376014" y="0"/>
                  </a:lnTo>
                  <a:cubicBezTo>
                    <a:pt x="1444594" y="0"/>
                    <a:pt x="1500474" y="55880"/>
                    <a:pt x="1500474" y="124460"/>
                  </a:cubicBezTo>
                  <a:lnTo>
                    <a:pt x="1500474" y="1014193"/>
                  </a:lnTo>
                  <a:cubicBezTo>
                    <a:pt x="1500474" y="1082773"/>
                    <a:pt x="1444594" y="1138653"/>
                    <a:pt x="1376014" y="1138653"/>
                  </a:cubicBezTo>
                  <a:close/>
                </a:path>
              </a:pathLst>
            </a:custGeom>
            <a:solidFill>
              <a:srgbClr val="E1C4BC"/>
            </a:solidFill>
            <a:ln>
              <a:solidFill>
                <a:schemeClr val="tx1"/>
              </a:solidFill>
            </a:ln>
          </p:spPr>
          <p:txBody>
            <a:bodyPr/>
            <a:lstStyle/>
            <a:p>
              <a:endParaRPr lang="en-US"/>
            </a:p>
          </p:txBody>
        </p:sp>
      </p:grpSp>
      <p:sp>
        <p:nvSpPr>
          <p:cNvPr id="33" name="TextBox 33"/>
          <p:cNvSpPr txBox="1"/>
          <p:nvPr/>
        </p:nvSpPr>
        <p:spPr>
          <a:xfrm>
            <a:off x="13857622" y="6782282"/>
            <a:ext cx="4037192" cy="411445"/>
          </a:xfrm>
          <a:prstGeom prst="rect">
            <a:avLst/>
          </a:prstGeom>
        </p:spPr>
        <p:txBody>
          <a:bodyPr lIns="0" tIns="0" rIns="0" bIns="0" rtlCol="0" anchor="t">
            <a:spAutoFit/>
          </a:bodyPr>
          <a:lstStyle/>
          <a:p>
            <a:pPr algn="ctr">
              <a:lnSpc>
                <a:spcPts val="3375"/>
              </a:lnSpc>
            </a:pPr>
            <a:r>
              <a:rPr lang="en-US" sz="2596" spc="51">
                <a:solidFill>
                  <a:srgbClr val="FFFFFF"/>
                </a:solidFill>
                <a:latin typeface="Montserrat Extra-Bold"/>
              </a:rPr>
              <a:t>Month 5 and so forth</a:t>
            </a:r>
          </a:p>
        </p:txBody>
      </p:sp>
      <p:sp>
        <p:nvSpPr>
          <p:cNvPr id="34" name="TextBox 34"/>
          <p:cNvSpPr txBox="1"/>
          <p:nvPr/>
        </p:nvSpPr>
        <p:spPr>
          <a:xfrm>
            <a:off x="13741955" y="7232020"/>
            <a:ext cx="4381142" cy="2826415"/>
          </a:xfrm>
          <a:prstGeom prst="rect">
            <a:avLst/>
          </a:prstGeom>
        </p:spPr>
        <p:txBody>
          <a:bodyPr lIns="0" tIns="0" rIns="0" bIns="0" rtlCol="0" anchor="t">
            <a:spAutoFit/>
          </a:bodyPr>
          <a:lstStyle/>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Loyalty program and point system continued.</a:t>
            </a:r>
          </a:p>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Engagement with one celebrity and one blogger</a:t>
            </a:r>
          </a:p>
          <a:p>
            <a:pPr marL="285750" indent="-285750">
              <a:lnSpc>
                <a:spcPts val="2036"/>
              </a:lnSpc>
              <a:buFont typeface="Arial" panose="020B0604020202020204" pitchFamily="34" charset="0"/>
              <a:buChar char="•"/>
            </a:pPr>
            <a:r>
              <a:rPr lang="en-US" spc="20" dirty="0">
                <a:solidFill>
                  <a:srgbClr val="FFFFFF"/>
                </a:solidFill>
                <a:latin typeface="Josefin Sans Regular" panose="020B0604020202020204" charset="0"/>
              </a:rPr>
              <a:t>Sustainability awareness campaign continued in May.</a:t>
            </a:r>
          </a:p>
          <a:p>
            <a:pPr marL="285750" indent="-285750">
              <a:lnSpc>
                <a:spcPts val="2036"/>
              </a:lnSpc>
              <a:buFont typeface="Arial" panose="020B0604020202020204" pitchFamily="34" charset="0"/>
              <a:buChar char="•"/>
            </a:pPr>
            <a:r>
              <a:rPr lang="en-US" spc="20" dirty="0">
                <a:solidFill>
                  <a:srgbClr val="FFFFFF"/>
                </a:solidFill>
                <a:latin typeface="Josefin Sans Regular" panose="020B0604020202020204" charset="0"/>
              </a:rPr>
              <a:t>Promote Mother’s Day gift wrapping</a:t>
            </a:r>
          </a:p>
          <a:p>
            <a:pPr marL="285750" indent="-285750">
              <a:lnSpc>
                <a:spcPts val="2036"/>
              </a:lnSpc>
              <a:buFont typeface="Arial" panose="020B0604020202020204" pitchFamily="34" charset="0"/>
              <a:buChar char="•"/>
            </a:pPr>
            <a:r>
              <a:rPr lang="en-US" spc="20" dirty="0">
                <a:solidFill>
                  <a:srgbClr val="FFFFFF"/>
                </a:solidFill>
                <a:latin typeface="Josefin Sans Regular" panose="020B0604020202020204" charset="0"/>
              </a:rPr>
              <a:t>Increase marketing events at store-level.</a:t>
            </a:r>
          </a:p>
          <a:p>
            <a:pPr marL="285750" indent="-285750">
              <a:lnSpc>
                <a:spcPts val="2036"/>
              </a:lnSpc>
              <a:buFont typeface="Arial" panose="020B0604020202020204" pitchFamily="34" charset="0"/>
              <a:buChar char="•"/>
            </a:pPr>
            <a:r>
              <a:rPr lang="en-US" spc="20" dirty="0">
                <a:solidFill>
                  <a:srgbClr val="FFFFFF"/>
                </a:solidFill>
                <a:latin typeface="Josefin Sans Regular" panose="020B0604020202020204" charset="0"/>
              </a:rPr>
              <a:t>Wear Test Program continued.</a:t>
            </a:r>
          </a:p>
          <a:p>
            <a:pPr marL="285750" indent="-285750">
              <a:lnSpc>
                <a:spcPts val="2036"/>
              </a:lnSpc>
              <a:buFont typeface="Arial" panose="020B0604020202020204" pitchFamily="34" charset="0"/>
              <a:buChar char="•"/>
            </a:pPr>
            <a:r>
              <a:rPr lang="en-US" spc="31" dirty="0">
                <a:solidFill>
                  <a:srgbClr val="FFFFFF"/>
                </a:solidFill>
                <a:latin typeface="Josefin Sans Regular" panose="020B0604020202020204" charset="0"/>
              </a:rPr>
              <a:t>Update website on weekly basis</a:t>
            </a:r>
          </a:p>
        </p:txBody>
      </p:sp>
      <p:sp>
        <p:nvSpPr>
          <p:cNvPr id="40" name="TextBox 39">
            <a:extLst>
              <a:ext uri="{FF2B5EF4-FFF2-40B4-BE49-F238E27FC236}">
                <a16:creationId xmlns:a16="http://schemas.microsoft.com/office/drawing/2014/main" id="{B8B8D192-6BC7-4B16-A221-D591B66E7CC0}"/>
              </a:ext>
            </a:extLst>
          </p:cNvPr>
          <p:cNvSpPr txBox="1"/>
          <p:nvPr/>
        </p:nvSpPr>
        <p:spPr>
          <a:xfrm>
            <a:off x="2077484" y="5938979"/>
            <a:ext cx="668593" cy="476412"/>
          </a:xfrm>
          <a:prstGeom prst="rect">
            <a:avLst/>
          </a:prstGeom>
          <a:noFill/>
        </p:spPr>
        <p:txBody>
          <a:bodyPr wrap="square">
            <a:spAutoFit/>
          </a:bodyPr>
          <a:lstStyle/>
          <a:p>
            <a:pPr algn="ctr">
              <a:lnSpc>
                <a:spcPts val="3375"/>
              </a:lnSpc>
            </a:pPr>
            <a:r>
              <a:rPr lang="en-US" sz="1800" spc="51" dirty="0">
                <a:solidFill>
                  <a:srgbClr val="FFFFFF"/>
                </a:solidFill>
                <a:latin typeface="Montserrat Extra-Bold"/>
              </a:rPr>
              <a:t>1</a:t>
            </a:r>
          </a:p>
        </p:txBody>
      </p:sp>
      <p:sp>
        <p:nvSpPr>
          <p:cNvPr id="41" name="TextBox 40">
            <a:extLst>
              <a:ext uri="{FF2B5EF4-FFF2-40B4-BE49-F238E27FC236}">
                <a16:creationId xmlns:a16="http://schemas.microsoft.com/office/drawing/2014/main" id="{299BEC4C-29BD-48DE-83DE-47A20E288065}"/>
              </a:ext>
            </a:extLst>
          </p:cNvPr>
          <p:cNvSpPr txBox="1"/>
          <p:nvPr/>
        </p:nvSpPr>
        <p:spPr>
          <a:xfrm>
            <a:off x="5456085" y="5910002"/>
            <a:ext cx="668593" cy="476412"/>
          </a:xfrm>
          <a:prstGeom prst="rect">
            <a:avLst/>
          </a:prstGeom>
          <a:noFill/>
        </p:spPr>
        <p:txBody>
          <a:bodyPr wrap="square">
            <a:spAutoFit/>
          </a:bodyPr>
          <a:lstStyle/>
          <a:p>
            <a:pPr algn="ctr">
              <a:lnSpc>
                <a:spcPts val="3375"/>
              </a:lnSpc>
            </a:pPr>
            <a:r>
              <a:rPr lang="en-US" sz="1800" spc="51" dirty="0">
                <a:solidFill>
                  <a:srgbClr val="FFFFFF"/>
                </a:solidFill>
                <a:latin typeface="Montserrat Extra-Bold"/>
              </a:rPr>
              <a:t>2</a:t>
            </a:r>
          </a:p>
        </p:txBody>
      </p:sp>
      <p:sp>
        <p:nvSpPr>
          <p:cNvPr id="42" name="TextBox 41">
            <a:extLst>
              <a:ext uri="{FF2B5EF4-FFF2-40B4-BE49-F238E27FC236}">
                <a16:creationId xmlns:a16="http://schemas.microsoft.com/office/drawing/2014/main" id="{C91CFD35-5994-4043-BA77-C14BA136315C}"/>
              </a:ext>
            </a:extLst>
          </p:cNvPr>
          <p:cNvSpPr txBox="1"/>
          <p:nvPr/>
        </p:nvSpPr>
        <p:spPr>
          <a:xfrm>
            <a:off x="8809702" y="5910002"/>
            <a:ext cx="668593" cy="476412"/>
          </a:xfrm>
          <a:prstGeom prst="rect">
            <a:avLst/>
          </a:prstGeom>
          <a:noFill/>
        </p:spPr>
        <p:txBody>
          <a:bodyPr wrap="square">
            <a:spAutoFit/>
          </a:bodyPr>
          <a:lstStyle/>
          <a:p>
            <a:pPr algn="ctr">
              <a:lnSpc>
                <a:spcPts val="3375"/>
              </a:lnSpc>
            </a:pPr>
            <a:r>
              <a:rPr lang="en-US" sz="1800" spc="51" dirty="0">
                <a:solidFill>
                  <a:srgbClr val="FFFFFF"/>
                </a:solidFill>
                <a:latin typeface="Montserrat Extra-Bold"/>
              </a:rPr>
              <a:t>3</a:t>
            </a:r>
          </a:p>
        </p:txBody>
      </p:sp>
      <p:sp>
        <p:nvSpPr>
          <p:cNvPr id="43" name="TextBox 42">
            <a:extLst>
              <a:ext uri="{FF2B5EF4-FFF2-40B4-BE49-F238E27FC236}">
                <a16:creationId xmlns:a16="http://schemas.microsoft.com/office/drawing/2014/main" id="{8BADDCA0-165D-4ACA-AEAC-1098CCC627A2}"/>
              </a:ext>
            </a:extLst>
          </p:cNvPr>
          <p:cNvSpPr txBox="1"/>
          <p:nvPr/>
        </p:nvSpPr>
        <p:spPr>
          <a:xfrm>
            <a:off x="12175811" y="5909569"/>
            <a:ext cx="668593" cy="476412"/>
          </a:xfrm>
          <a:prstGeom prst="rect">
            <a:avLst/>
          </a:prstGeom>
          <a:noFill/>
        </p:spPr>
        <p:txBody>
          <a:bodyPr wrap="square">
            <a:spAutoFit/>
          </a:bodyPr>
          <a:lstStyle/>
          <a:p>
            <a:pPr algn="ctr">
              <a:lnSpc>
                <a:spcPts val="3375"/>
              </a:lnSpc>
            </a:pPr>
            <a:r>
              <a:rPr lang="en-US" sz="1800" spc="51" dirty="0">
                <a:solidFill>
                  <a:srgbClr val="FFFFFF"/>
                </a:solidFill>
                <a:latin typeface="Montserrat Extra-Bold"/>
              </a:rPr>
              <a:t>4</a:t>
            </a:r>
          </a:p>
        </p:txBody>
      </p:sp>
      <p:sp>
        <p:nvSpPr>
          <p:cNvPr id="44" name="TextBox 43">
            <a:extLst>
              <a:ext uri="{FF2B5EF4-FFF2-40B4-BE49-F238E27FC236}">
                <a16:creationId xmlns:a16="http://schemas.microsoft.com/office/drawing/2014/main" id="{834BD914-271A-472A-BE8D-1AFCDC47768B}"/>
              </a:ext>
            </a:extLst>
          </p:cNvPr>
          <p:cNvSpPr txBox="1"/>
          <p:nvPr/>
        </p:nvSpPr>
        <p:spPr>
          <a:xfrm>
            <a:off x="15553885" y="5962034"/>
            <a:ext cx="668593" cy="476412"/>
          </a:xfrm>
          <a:prstGeom prst="rect">
            <a:avLst/>
          </a:prstGeom>
          <a:noFill/>
        </p:spPr>
        <p:txBody>
          <a:bodyPr wrap="square">
            <a:spAutoFit/>
          </a:bodyPr>
          <a:lstStyle/>
          <a:p>
            <a:pPr algn="ctr">
              <a:lnSpc>
                <a:spcPts val="3375"/>
              </a:lnSpc>
            </a:pPr>
            <a:r>
              <a:rPr lang="en-US" sz="1800" spc="51" dirty="0">
                <a:solidFill>
                  <a:srgbClr val="FFFFFF"/>
                </a:solidFill>
                <a:latin typeface="Montserrat Extra-Bold"/>
              </a:rPr>
              <a:t>5</a:t>
            </a:r>
          </a:p>
        </p:txBody>
      </p:sp>
      <p:sp>
        <p:nvSpPr>
          <p:cNvPr id="46" name="TextBox 45">
            <a:extLst>
              <a:ext uri="{FF2B5EF4-FFF2-40B4-BE49-F238E27FC236}">
                <a16:creationId xmlns:a16="http://schemas.microsoft.com/office/drawing/2014/main" id="{A330A938-39D0-4E20-99D8-D65480B2FB91}"/>
              </a:ext>
            </a:extLst>
          </p:cNvPr>
          <p:cNvSpPr txBox="1"/>
          <p:nvPr/>
        </p:nvSpPr>
        <p:spPr>
          <a:xfrm>
            <a:off x="8758311" y="142856"/>
            <a:ext cx="9265920" cy="369332"/>
          </a:xfrm>
          <a:prstGeom prst="rect">
            <a:avLst/>
          </a:prstGeom>
          <a:noFill/>
        </p:spPr>
        <p:txBody>
          <a:bodyPr wrap="square">
            <a:spAutoFit/>
          </a:bodyPr>
          <a:lstStyle/>
          <a:p>
            <a:pPr algn="r"/>
            <a:r>
              <a:rPr lang="en-US" dirty="0"/>
              <a:t>Photo from https://www.amvac.com/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grpSp>
        <p:nvGrpSpPr>
          <p:cNvPr id="2" name="Group 2"/>
          <p:cNvGrpSpPr/>
          <p:nvPr/>
        </p:nvGrpSpPr>
        <p:grpSpPr>
          <a:xfrm>
            <a:off x="645685" y="7113454"/>
            <a:ext cx="17024156" cy="2821121"/>
            <a:chOff x="0" y="0"/>
            <a:chExt cx="13688688" cy="2268391"/>
          </a:xfrm>
        </p:grpSpPr>
        <p:sp>
          <p:nvSpPr>
            <p:cNvPr id="3" name="Freeform 3"/>
            <p:cNvSpPr/>
            <p:nvPr/>
          </p:nvSpPr>
          <p:spPr>
            <a:xfrm>
              <a:off x="0" y="0"/>
              <a:ext cx="13688688" cy="2268391"/>
            </a:xfrm>
            <a:custGeom>
              <a:avLst/>
              <a:gdLst/>
              <a:ahLst/>
              <a:cxnLst/>
              <a:rect l="l" t="t" r="r" b="b"/>
              <a:pathLst>
                <a:path w="13688688" h="2268391">
                  <a:moveTo>
                    <a:pt x="13564228" y="2268391"/>
                  </a:moveTo>
                  <a:lnTo>
                    <a:pt x="124460" y="2268391"/>
                  </a:lnTo>
                  <a:cubicBezTo>
                    <a:pt x="55880" y="2268391"/>
                    <a:pt x="0" y="2212511"/>
                    <a:pt x="0" y="2143931"/>
                  </a:cubicBezTo>
                  <a:lnTo>
                    <a:pt x="0" y="124460"/>
                  </a:lnTo>
                  <a:cubicBezTo>
                    <a:pt x="0" y="55880"/>
                    <a:pt x="55880" y="0"/>
                    <a:pt x="124460" y="0"/>
                  </a:cubicBezTo>
                  <a:lnTo>
                    <a:pt x="13564228" y="0"/>
                  </a:lnTo>
                  <a:cubicBezTo>
                    <a:pt x="13632808" y="0"/>
                    <a:pt x="13688688" y="55880"/>
                    <a:pt x="13688688" y="124460"/>
                  </a:cubicBezTo>
                  <a:lnTo>
                    <a:pt x="13688688" y="2143932"/>
                  </a:lnTo>
                  <a:cubicBezTo>
                    <a:pt x="13688688" y="2212511"/>
                    <a:pt x="13632808" y="2268391"/>
                    <a:pt x="13564228" y="2268391"/>
                  </a:cubicBezTo>
                  <a:close/>
                </a:path>
              </a:pathLst>
            </a:custGeom>
            <a:solidFill>
              <a:srgbClr val="F4F4F4"/>
            </a:solidFill>
          </p:spPr>
        </p:sp>
      </p:grpSp>
      <p:grpSp>
        <p:nvGrpSpPr>
          <p:cNvPr id="4" name="Group 4"/>
          <p:cNvGrpSpPr/>
          <p:nvPr/>
        </p:nvGrpSpPr>
        <p:grpSpPr>
          <a:xfrm>
            <a:off x="645685" y="4591962"/>
            <a:ext cx="17024156" cy="2310844"/>
            <a:chOff x="0" y="0"/>
            <a:chExt cx="13688688" cy="1858091"/>
          </a:xfrm>
        </p:grpSpPr>
        <p:sp>
          <p:nvSpPr>
            <p:cNvPr id="5" name="Freeform 5"/>
            <p:cNvSpPr/>
            <p:nvPr/>
          </p:nvSpPr>
          <p:spPr>
            <a:xfrm>
              <a:off x="0" y="0"/>
              <a:ext cx="13688688" cy="1858091"/>
            </a:xfrm>
            <a:custGeom>
              <a:avLst/>
              <a:gdLst/>
              <a:ahLst/>
              <a:cxnLst/>
              <a:rect l="l" t="t" r="r" b="b"/>
              <a:pathLst>
                <a:path w="13688688" h="1858091">
                  <a:moveTo>
                    <a:pt x="13564228" y="1858091"/>
                  </a:moveTo>
                  <a:lnTo>
                    <a:pt x="124460" y="1858091"/>
                  </a:lnTo>
                  <a:cubicBezTo>
                    <a:pt x="55880" y="1858091"/>
                    <a:pt x="0" y="1802211"/>
                    <a:pt x="0" y="1733631"/>
                  </a:cubicBezTo>
                  <a:lnTo>
                    <a:pt x="0" y="124460"/>
                  </a:lnTo>
                  <a:cubicBezTo>
                    <a:pt x="0" y="55880"/>
                    <a:pt x="55880" y="0"/>
                    <a:pt x="124460" y="0"/>
                  </a:cubicBezTo>
                  <a:lnTo>
                    <a:pt x="13564228" y="0"/>
                  </a:lnTo>
                  <a:cubicBezTo>
                    <a:pt x="13632808" y="0"/>
                    <a:pt x="13688688" y="55880"/>
                    <a:pt x="13688688" y="124460"/>
                  </a:cubicBezTo>
                  <a:lnTo>
                    <a:pt x="13688688" y="1733631"/>
                  </a:lnTo>
                  <a:cubicBezTo>
                    <a:pt x="13688688" y="1802211"/>
                    <a:pt x="13632808" y="1858091"/>
                    <a:pt x="13564228" y="1858091"/>
                  </a:cubicBezTo>
                  <a:close/>
                </a:path>
              </a:pathLst>
            </a:custGeom>
            <a:solidFill>
              <a:srgbClr val="F4F4F4"/>
            </a:solidFill>
          </p:spPr>
        </p:sp>
      </p:grpSp>
      <p:grpSp>
        <p:nvGrpSpPr>
          <p:cNvPr id="6" name="Group 6"/>
          <p:cNvGrpSpPr/>
          <p:nvPr/>
        </p:nvGrpSpPr>
        <p:grpSpPr>
          <a:xfrm>
            <a:off x="645685" y="2565366"/>
            <a:ext cx="17024156" cy="1811532"/>
            <a:chOff x="0" y="0"/>
            <a:chExt cx="13688688" cy="1456607"/>
          </a:xfrm>
        </p:grpSpPr>
        <p:sp>
          <p:nvSpPr>
            <p:cNvPr id="7" name="Freeform 7"/>
            <p:cNvSpPr/>
            <p:nvPr/>
          </p:nvSpPr>
          <p:spPr>
            <a:xfrm>
              <a:off x="0" y="0"/>
              <a:ext cx="13688688" cy="1456607"/>
            </a:xfrm>
            <a:custGeom>
              <a:avLst/>
              <a:gdLst/>
              <a:ahLst/>
              <a:cxnLst/>
              <a:rect l="l" t="t" r="r" b="b"/>
              <a:pathLst>
                <a:path w="13688688" h="1456607">
                  <a:moveTo>
                    <a:pt x="13564228" y="1456607"/>
                  </a:moveTo>
                  <a:lnTo>
                    <a:pt x="124460" y="1456607"/>
                  </a:lnTo>
                  <a:cubicBezTo>
                    <a:pt x="55880" y="1456607"/>
                    <a:pt x="0" y="1400727"/>
                    <a:pt x="0" y="1332147"/>
                  </a:cubicBezTo>
                  <a:lnTo>
                    <a:pt x="0" y="124460"/>
                  </a:lnTo>
                  <a:cubicBezTo>
                    <a:pt x="0" y="55880"/>
                    <a:pt x="55880" y="0"/>
                    <a:pt x="124460" y="0"/>
                  </a:cubicBezTo>
                  <a:lnTo>
                    <a:pt x="13564228" y="0"/>
                  </a:lnTo>
                  <a:cubicBezTo>
                    <a:pt x="13632808" y="0"/>
                    <a:pt x="13688688" y="55880"/>
                    <a:pt x="13688688" y="124460"/>
                  </a:cubicBezTo>
                  <a:lnTo>
                    <a:pt x="13688688" y="1332147"/>
                  </a:lnTo>
                  <a:cubicBezTo>
                    <a:pt x="13688688" y="1400727"/>
                    <a:pt x="13632808" y="1456607"/>
                    <a:pt x="13564228" y="1456607"/>
                  </a:cubicBezTo>
                  <a:close/>
                </a:path>
              </a:pathLst>
            </a:custGeom>
            <a:solidFill>
              <a:srgbClr val="F4F4F4"/>
            </a:solidFill>
          </p:spPr>
        </p:sp>
      </p:grpSp>
      <p:sp>
        <p:nvSpPr>
          <p:cNvPr id="8" name="TextBox 8"/>
          <p:cNvSpPr txBox="1"/>
          <p:nvPr/>
        </p:nvSpPr>
        <p:spPr>
          <a:xfrm>
            <a:off x="531311" y="581376"/>
            <a:ext cx="17092618" cy="1535435"/>
          </a:xfrm>
          <a:prstGeom prst="rect">
            <a:avLst/>
          </a:prstGeom>
        </p:spPr>
        <p:txBody>
          <a:bodyPr lIns="0" tIns="0" rIns="0" bIns="0" rtlCol="0" anchor="t">
            <a:spAutoFit/>
          </a:bodyPr>
          <a:lstStyle/>
          <a:p>
            <a:pPr algn="ctr">
              <a:lnSpc>
                <a:spcPts val="5700"/>
              </a:lnSpc>
            </a:pPr>
            <a:r>
              <a:rPr lang="en-US" sz="5700">
                <a:solidFill>
                  <a:srgbClr val="FFFFFF"/>
                </a:solidFill>
                <a:latin typeface="Hatton Bold"/>
              </a:rPr>
              <a:t>Strategies for Consumer Experiences and Service</a:t>
            </a:r>
          </a:p>
        </p:txBody>
      </p:sp>
      <p:sp>
        <p:nvSpPr>
          <p:cNvPr id="9" name="TextBox 9"/>
          <p:cNvSpPr txBox="1"/>
          <p:nvPr/>
        </p:nvSpPr>
        <p:spPr>
          <a:xfrm>
            <a:off x="1028700" y="4825453"/>
            <a:ext cx="16097840" cy="2308324"/>
          </a:xfrm>
          <a:prstGeom prst="rect">
            <a:avLst/>
          </a:prstGeom>
        </p:spPr>
        <p:txBody>
          <a:bodyPr lIns="0" tIns="0" rIns="0" bIns="0" rtlCol="0" anchor="t">
            <a:spAutoFit/>
          </a:bodyPr>
          <a:lstStyle/>
          <a:p>
            <a:pPr>
              <a:lnSpc>
                <a:spcPts val="2616"/>
              </a:lnSpc>
            </a:pPr>
            <a:r>
              <a:rPr lang="en-US" sz="2400" dirty="0">
                <a:solidFill>
                  <a:srgbClr val="000000"/>
                </a:solidFill>
                <a:latin typeface="Josefin Sans Regular Bold"/>
              </a:rPr>
              <a:t>Strategies for online (and offline) shopping environments:</a:t>
            </a:r>
          </a:p>
          <a:p>
            <a:pPr marL="431805" lvl="1" indent="-215903">
              <a:lnSpc>
                <a:spcPts val="2180"/>
              </a:lnSpc>
              <a:buFont typeface="Arial"/>
              <a:buChar char="•"/>
            </a:pPr>
            <a:r>
              <a:rPr lang="en-US" sz="2000" dirty="0">
                <a:solidFill>
                  <a:srgbClr val="000000"/>
                </a:solidFill>
                <a:latin typeface="Josefin Sans Regular" panose="020B0604020202020204" charset="0"/>
              </a:rPr>
              <a:t>Make the online store website's user friendly for searching features, product navigation, and checkout.</a:t>
            </a:r>
          </a:p>
          <a:p>
            <a:pPr marL="431805" lvl="1" indent="-215903">
              <a:lnSpc>
                <a:spcPts val="2180"/>
              </a:lnSpc>
              <a:buFont typeface="Arial"/>
              <a:buChar char="•"/>
            </a:pPr>
            <a:r>
              <a:rPr lang="en-US" sz="2000" dirty="0">
                <a:solidFill>
                  <a:srgbClr val="000000"/>
                </a:solidFill>
                <a:latin typeface="Josefin Sans Regular" panose="020B0604020202020204" charset="0"/>
              </a:rPr>
              <a:t>Exhibit merchandises with 360-degree view, high-resolution photos, video, and zoom in and out feature that perfectly fits to customer screen.</a:t>
            </a:r>
          </a:p>
          <a:p>
            <a:pPr marL="431805" lvl="1" indent="-215903">
              <a:lnSpc>
                <a:spcPts val="2180"/>
              </a:lnSpc>
              <a:buFont typeface="Arial"/>
              <a:buChar char="•"/>
            </a:pPr>
            <a:r>
              <a:rPr lang="en-US" sz="2000" dirty="0">
                <a:solidFill>
                  <a:srgbClr val="000000"/>
                </a:solidFill>
                <a:latin typeface="Josefin Sans Regular" panose="020B0604020202020204" charset="0"/>
              </a:rPr>
              <a:t>Provide customer reviews on product pages about fits and features on the online website .</a:t>
            </a:r>
          </a:p>
          <a:p>
            <a:pPr marL="431805" lvl="1" indent="-215903">
              <a:lnSpc>
                <a:spcPts val="2180"/>
              </a:lnSpc>
              <a:buFont typeface="Arial"/>
              <a:buChar char="•"/>
            </a:pPr>
            <a:r>
              <a:rPr lang="en-US" sz="2000" dirty="0">
                <a:solidFill>
                  <a:srgbClr val="000000"/>
                </a:solidFill>
                <a:latin typeface="Josefin Sans Regular" panose="020B0604020202020204" charset="0"/>
              </a:rPr>
              <a:t>Provide easy to shop omni-channel shopping experiences across company shopping channels. </a:t>
            </a:r>
          </a:p>
          <a:p>
            <a:pPr marL="431805" lvl="1" indent="-215903">
              <a:lnSpc>
                <a:spcPts val="2180"/>
              </a:lnSpc>
              <a:buFont typeface="Arial"/>
              <a:buChar char="•"/>
            </a:pPr>
            <a:r>
              <a:rPr lang="en-US" sz="2000" dirty="0">
                <a:solidFill>
                  <a:srgbClr val="000000"/>
                </a:solidFill>
                <a:latin typeface="Josefin Sans Regular" panose="020B0604020202020204" charset="0"/>
              </a:rPr>
              <a:t>Offer different payment methods through Apple Pay, Karla, Debit/Credit card, or PayPal</a:t>
            </a:r>
          </a:p>
          <a:p>
            <a:pPr>
              <a:lnSpc>
                <a:spcPts val="2180"/>
              </a:lnSpc>
              <a:spcBef>
                <a:spcPct val="0"/>
              </a:spcBef>
            </a:pPr>
            <a:endParaRPr lang="en-US" sz="2000" dirty="0">
              <a:solidFill>
                <a:srgbClr val="000000"/>
              </a:solidFill>
              <a:latin typeface="Arimo"/>
            </a:endParaRPr>
          </a:p>
        </p:txBody>
      </p:sp>
      <p:sp>
        <p:nvSpPr>
          <p:cNvPr id="10" name="TextBox 10"/>
          <p:cNvSpPr txBox="1"/>
          <p:nvPr/>
        </p:nvSpPr>
        <p:spPr>
          <a:xfrm>
            <a:off x="1028700" y="7472762"/>
            <a:ext cx="16978244" cy="2487861"/>
          </a:xfrm>
          <a:prstGeom prst="rect">
            <a:avLst/>
          </a:prstGeom>
        </p:spPr>
        <p:txBody>
          <a:bodyPr lIns="0" tIns="0" rIns="0" bIns="0" rtlCol="0" anchor="t">
            <a:spAutoFit/>
          </a:bodyPr>
          <a:lstStyle/>
          <a:p>
            <a:pPr>
              <a:lnSpc>
                <a:spcPts val="2616"/>
              </a:lnSpc>
            </a:pPr>
            <a:r>
              <a:rPr lang="en-US" sz="2400" dirty="0">
                <a:solidFill>
                  <a:srgbClr val="000000"/>
                </a:solidFill>
                <a:latin typeface="Josefin Sans Regular Bold"/>
              </a:rPr>
              <a:t>Strategies for customer service:</a:t>
            </a:r>
          </a:p>
          <a:p>
            <a:pPr marL="342900" indent="-342900">
              <a:lnSpc>
                <a:spcPts val="2125"/>
              </a:lnSpc>
              <a:buFont typeface="Arial" panose="020B0604020202020204" pitchFamily="34" charset="0"/>
              <a:buChar char="•"/>
            </a:pPr>
            <a:r>
              <a:rPr lang="en-US" sz="1950" dirty="0">
                <a:solidFill>
                  <a:srgbClr val="000000"/>
                </a:solidFill>
                <a:latin typeface="Josefin Sans Regular" panose="020B0604020202020204" charset="0"/>
              </a:rPr>
              <a:t>Since Customer Experience is the key to success in buying trends: </a:t>
            </a:r>
          </a:p>
          <a:p>
            <a:pPr marL="342900" indent="-342900">
              <a:lnSpc>
                <a:spcPts val="2125"/>
              </a:lnSpc>
              <a:buFont typeface="Arial" panose="020B0604020202020204" pitchFamily="34" charset="0"/>
              <a:buChar char="•"/>
            </a:pPr>
            <a:r>
              <a:rPr lang="en-US" sz="1950" dirty="0">
                <a:solidFill>
                  <a:srgbClr val="000000"/>
                </a:solidFill>
                <a:latin typeface="Josefin Sans Regular" panose="020B0604020202020204" charset="0"/>
              </a:rPr>
              <a:t>Create a 24/7 contact page that makes it seamless how to contact with real customer service (not AI feature).</a:t>
            </a:r>
          </a:p>
          <a:p>
            <a:pPr marL="342900" indent="-342900">
              <a:lnSpc>
                <a:spcPts val="2125"/>
              </a:lnSpc>
              <a:buFont typeface="Arial" panose="020B0604020202020204" pitchFamily="34" charset="0"/>
              <a:buChar char="•"/>
            </a:pPr>
            <a:r>
              <a:rPr lang="en-US" sz="1950" dirty="0">
                <a:solidFill>
                  <a:srgbClr val="000000"/>
                </a:solidFill>
                <a:latin typeface="Josefin Sans Regular" panose="020B0604020202020204" charset="0"/>
              </a:rPr>
              <a:t>Use analytics tools such as open-source Google Analytics tools to gain further reports on how customers find the new Cotton products </a:t>
            </a:r>
          </a:p>
          <a:p>
            <a:pPr marL="342900" indent="-342900">
              <a:lnSpc>
                <a:spcPts val="2125"/>
              </a:lnSpc>
              <a:buFont typeface="Arial" panose="020B0604020202020204" pitchFamily="34" charset="0"/>
              <a:buChar char="•"/>
            </a:pPr>
            <a:r>
              <a:rPr lang="en-US" sz="1950" dirty="0">
                <a:solidFill>
                  <a:srgbClr val="000000"/>
                </a:solidFill>
                <a:latin typeface="Josefin Sans Regular" panose="020B0604020202020204" charset="0"/>
              </a:rPr>
              <a:t>Marketing efforts on the shopping channels that consumers use</a:t>
            </a:r>
          </a:p>
          <a:p>
            <a:pPr marL="342900" indent="-342900">
              <a:lnSpc>
                <a:spcPts val="2125"/>
              </a:lnSpc>
              <a:buFont typeface="Arial" panose="020B0604020202020204" pitchFamily="34" charset="0"/>
              <a:buChar char="•"/>
            </a:pPr>
            <a:r>
              <a:rPr lang="en-US" sz="1950" dirty="0">
                <a:solidFill>
                  <a:srgbClr val="000000"/>
                </a:solidFill>
                <a:latin typeface="Josefin Sans Regular" panose="020B0604020202020204" charset="0"/>
              </a:rPr>
              <a:t>Offer free shipping </a:t>
            </a:r>
          </a:p>
          <a:p>
            <a:pPr marL="342900" indent="-342900">
              <a:lnSpc>
                <a:spcPts val="2125"/>
              </a:lnSpc>
              <a:buFont typeface="Arial" panose="020B0604020202020204" pitchFamily="34" charset="0"/>
              <a:buChar char="•"/>
            </a:pPr>
            <a:r>
              <a:rPr lang="en-US" sz="1950" dirty="0">
                <a:solidFill>
                  <a:srgbClr val="000000"/>
                </a:solidFill>
                <a:latin typeface="Josefin Sans Regular" panose="020B0604020202020204" charset="0"/>
              </a:rPr>
              <a:t>Offering similar items that customers looking for</a:t>
            </a:r>
          </a:p>
          <a:p>
            <a:pPr marL="342900" indent="-342900">
              <a:lnSpc>
                <a:spcPts val="2125"/>
              </a:lnSpc>
              <a:buFont typeface="Arial" panose="020B0604020202020204" pitchFamily="34" charset="0"/>
              <a:buChar char="•"/>
            </a:pPr>
            <a:r>
              <a:rPr lang="en-US" sz="1950" dirty="0">
                <a:solidFill>
                  <a:srgbClr val="000000"/>
                </a:solidFill>
                <a:latin typeface="Josefin Sans Regular" panose="020B0604020202020204" charset="0"/>
              </a:rPr>
              <a:t>Keep the connection with customers via email marketing tools like </a:t>
            </a:r>
            <a:r>
              <a:rPr lang="en-US" sz="1950" dirty="0" err="1">
                <a:solidFill>
                  <a:srgbClr val="000000"/>
                </a:solidFill>
                <a:latin typeface="Josefin Sans Regular" panose="020B0604020202020204" charset="0"/>
              </a:rPr>
              <a:t>Mailcamp</a:t>
            </a:r>
            <a:endParaRPr lang="en-US" sz="1950" dirty="0">
              <a:solidFill>
                <a:srgbClr val="000000"/>
              </a:solidFill>
              <a:latin typeface="Josefin Sans Regular" panose="020B0604020202020204" charset="0"/>
            </a:endParaRPr>
          </a:p>
          <a:p>
            <a:pPr>
              <a:lnSpc>
                <a:spcPts val="2125"/>
              </a:lnSpc>
              <a:spcBef>
                <a:spcPct val="0"/>
              </a:spcBef>
            </a:pPr>
            <a:endParaRPr lang="en-US" sz="1950" dirty="0">
              <a:solidFill>
                <a:srgbClr val="000000"/>
              </a:solidFill>
              <a:latin typeface="Arimo"/>
            </a:endParaRPr>
          </a:p>
        </p:txBody>
      </p:sp>
      <p:sp>
        <p:nvSpPr>
          <p:cNvPr id="11" name="TextBox 11"/>
          <p:cNvSpPr txBox="1"/>
          <p:nvPr/>
        </p:nvSpPr>
        <p:spPr>
          <a:xfrm>
            <a:off x="1028700" y="2869279"/>
            <a:ext cx="16097840" cy="1241806"/>
          </a:xfrm>
          <a:prstGeom prst="rect">
            <a:avLst/>
          </a:prstGeom>
        </p:spPr>
        <p:txBody>
          <a:bodyPr lIns="0" tIns="0" rIns="0" bIns="0" rtlCol="0" anchor="t">
            <a:spAutoFit/>
          </a:bodyPr>
          <a:lstStyle/>
          <a:p>
            <a:pPr>
              <a:lnSpc>
                <a:spcPts val="2616"/>
              </a:lnSpc>
              <a:spcBef>
                <a:spcPct val="0"/>
              </a:spcBef>
            </a:pPr>
            <a:r>
              <a:rPr lang="en-US" sz="2400">
                <a:solidFill>
                  <a:srgbClr val="000000"/>
                </a:solidFill>
                <a:latin typeface="Josefin Sans Regular Bold"/>
              </a:rPr>
              <a:t>Strategies for customer experiences and services that speak to the cotton branded products:</a:t>
            </a:r>
          </a:p>
          <a:p>
            <a:pPr marL="474984" lvl="1" indent="-237492">
              <a:lnSpc>
                <a:spcPts val="2398"/>
              </a:lnSpc>
              <a:buFont typeface="Arial"/>
              <a:buChar char="•"/>
            </a:pPr>
            <a:r>
              <a:rPr lang="en-US" sz="2200">
                <a:solidFill>
                  <a:srgbClr val="000000"/>
                </a:solidFill>
                <a:latin typeface="Josefin Sans Regular"/>
              </a:rPr>
              <a:t>Broadcast interesting contents on social media platform on a regular basis to target more customers.</a:t>
            </a:r>
          </a:p>
          <a:p>
            <a:pPr marL="474984" lvl="1" indent="-237492">
              <a:lnSpc>
                <a:spcPts val="2398"/>
              </a:lnSpc>
              <a:buFont typeface="Arial"/>
              <a:buChar char="•"/>
            </a:pPr>
            <a:r>
              <a:rPr lang="en-US" sz="2200">
                <a:solidFill>
                  <a:srgbClr val="000000"/>
                </a:solidFill>
                <a:latin typeface="Josefin Sans Regular"/>
              </a:rPr>
              <a:t>Create the Wear Test Program to entice customers to become the brand ambassador </a:t>
            </a:r>
          </a:p>
          <a:p>
            <a:pPr marL="474984" lvl="1" indent="-237492">
              <a:lnSpc>
                <a:spcPts val="2398"/>
              </a:lnSpc>
              <a:buFont typeface="Arial"/>
              <a:buChar char="•"/>
            </a:pPr>
            <a:r>
              <a:rPr lang="en-US" sz="2200">
                <a:solidFill>
                  <a:srgbClr val="000000"/>
                </a:solidFill>
                <a:latin typeface="Josefin Sans Regular"/>
              </a:rPr>
              <a:t>Enable each customer to review products that other customers use in the purchase making decision.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114800" y="1028700"/>
            <a:ext cx="10058400" cy="5029200"/>
            <a:chOff x="0" y="0"/>
            <a:chExt cx="6350000" cy="3175000"/>
          </a:xfrm>
        </p:grpSpPr>
        <p:sp>
          <p:nvSpPr>
            <p:cNvPr id="3" name="Freeform 3"/>
            <p:cNvSpPr/>
            <p:nvPr/>
          </p:nvSpPr>
          <p:spPr>
            <a:xfrm>
              <a:off x="0" y="0"/>
              <a:ext cx="6350000" cy="3175000"/>
            </a:xfrm>
            <a:custGeom>
              <a:avLst/>
              <a:gdLst/>
              <a:ahLst/>
              <a:cxnLst/>
              <a:rect l="l" t="t" r="r" b="b"/>
              <a:pathLst>
                <a:path w="6350000" h="3175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2"/>
              <a:stretch>
                <a:fillRect t="-2076" b="-2076"/>
              </a:stretch>
            </a:blipFill>
          </p:spPr>
        </p:sp>
        <p:sp>
          <p:nvSpPr>
            <p:cNvPr id="4" name="Freeform 4"/>
            <p:cNvSpPr/>
            <p:nvPr/>
          </p:nvSpPr>
          <p:spPr>
            <a:xfrm>
              <a:off x="0" y="0"/>
              <a:ext cx="6350000" cy="3175000"/>
            </a:xfrm>
            <a:custGeom>
              <a:avLst/>
              <a:gdLst/>
              <a:ahLst/>
              <a:cxnLst/>
              <a:rect l="l" t="t" r="r" b="b"/>
              <a:pathLst>
                <a:path w="6350000" h="3175000">
                  <a:moveTo>
                    <a:pt x="5461000" y="19050"/>
                  </a:moveTo>
                  <a:cubicBezTo>
                    <a:pt x="5693410" y="19050"/>
                    <a:pt x="5911850" y="109220"/>
                    <a:pt x="6076950" y="273050"/>
                  </a:cubicBezTo>
                  <a:cubicBezTo>
                    <a:pt x="6240780" y="436880"/>
                    <a:pt x="6330950" y="655320"/>
                    <a:pt x="6330950" y="889000"/>
                  </a:cubicBezTo>
                  <a:lnTo>
                    <a:pt x="6330950" y="2286000"/>
                  </a:lnTo>
                  <a:cubicBezTo>
                    <a:pt x="6330950" y="2518410"/>
                    <a:pt x="6240780" y="2736850"/>
                    <a:pt x="6076950" y="2901950"/>
                  </a:cubicBezTo>
                  <a:cubicBezTo>
                    <a:pt x="5913120" y="3065780"/>
                    <a:pt x="5694680" y="3155950"/>
                    <a:pt x="5461000" y="3155950"/>
                  </a:cubicBezTo>
                  <a:lnTo>
                    <a:pt x="889000" y="3155950"/>
                  </a:lnTo>
                  <a:cubicBezTo>
                    <a:pt x="656590" y="3155950"/>
                    <a:pt x="438150" y="3065780"/>
                    <a:pt x="273050" y="2901950"/>
                  </a:cubicBezTo>
                  <a:cubicBezTo>
                    <a:pt x="109220" y="2738120"/>
                    <a:pt x="19050" y="2519680"/>
                    <a:pt x="19050" y="2286000"/>
                  </a:cubicBezTo>
                  <a:lnTo>
                    <a:pt x="19050" y="889000"/>
                  </a:lnTo>
                  <a:cubicBezTo>
                    <a:pt x="19050" y="656590"/>
                    <a:pt x="109220" y="438150"/>
                    <a:pt x="273050" y="273050"/>
                  </a:cubicBezTo>
                  <a:cubicBezTo>
                    <a:pt x="438150" y="109220"/>
                    <a:pt x="656590" y="19050"/>
                    <a:pt x="889000" y="19050"/>
                  </a:cubicBezTo>
                  <a:lnTo>
                    <a:pt x="5461000" y="19050"/>
                  </a:lnTo>
                  <a:moveTo>
                    <a:pt x="5461000" y="0"/>
                  </a:moveTo>
                  <a:lnTo>
                    <a:pt x="889000" y="0"/>
                  </a:lnTo>
                  <a:cubicBezTo>
                    <a:pt x="397510" y="0"/>
                    <a:pt x="0" y="397510"/>
                    <a:pt x="0" y="889000"/>
                  </a:cubicBezTo>
                  <a:lnTo>
                    <a:pt x="0" y="2286000"/>
                  </a:lnTo>
                  <a:cubicBezTo>
                    <a:pt x="0" y="2777490"/>
                    <a:pt x="397510" y="3175000"/>
                    <a:pt x="889000" y="3175000"/>
                  </a:cubicBezTo>
                  <a:lnTo>
                    <a:pt x="5461000" y="3175000"/>
                  </a:lnTo>
                  <a:cubicBezTo>
                    <a:pt x="5952490" y="3175000"/>
                    <a:pt x="6350000" y="2777490"/>
                    <a:pt x="6350000" y="2286000"/>
                  </a:cubicBezTo>
                  <a:lnTo>
                    <a:pt x="6350000" y="889000"/>
                  </a:lnTo>
                  <a:cubicBezTo>
                    <a:pt x="6350000" y="397510"/>
                    <a:pt x="5952490" y="0"/>
                    <a:pt x="5461000" y="0"/>
                  </a:cubicBezTo>
                  <a:lnTo>
                    <a:pt x="5461000" y="0"/>
                  </a:lnTo>
                  <a:close/>
                </a:path>
              </a:pathLst>
            </a:custGeom>
            <a:solidFill>
              <a:srgbClr val="F1F0EC"/>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43791" y="1028700"/>
            <a:ext cx="1662545" cy="1143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3659834" y="5129735"/>
            <a:ext cx="1662545" cy="1143000"/>
          </a:xfrm>
          <a:prstGeom prst="rect">
            <a:avLst/>
          </a:prstGeom>
        </p:spPr>
      </p:pic>
      <p:sp>
        <p:nvSpPr>
          <p:cNvPr id="7" name="AutoShape 7"/>
          <p:cNvSpPr/>
          <p:nvPr/>
        </p:nvSpPr>
        <p:spPr>
          <a:xfrm>
            <a:off x="1234288" y="9286875"/>
            <a:ext cx="15626378" cy="0"/>
          </a:xfrm>
          <a:prstGeom prst="line">
            <a:avLst/>
          </a:prstGeom>
          <a:ln w="9525" cap="rnd">
            <a:solidFill>
              <a:srgbClr val="333333"/>
            </a:solidFill>
            <a:prstDash val="solid"/>
            <a:headEnd type="none" w="sm" len="sm"/>
            <a:tailEnd type="none" w="sm" len="sm"/>
          </a:ln>
        </p:spPr>
      </p:sp>
      <p:sp>
        <p:nvSpPr>
          <p:cNvPr id="8" name="TextBox 8"/>
          <p:cNvSpPr txBox="1"/>
          <p:nvPr/>
        </p:nvSpPr>
        <p:spPr>
          <a:xfrm>
            <a:off x="3540132" y="6483705"/>
            <a:ext cx="11466205" cy="1779295"/>
          </a:xfrm>
          <a:prstGeom prst="rect">
            <a:avLst/>
          </a:prstGeom>
        </p:spPr>
        <p:txBody>
          <a:bodyPr lIns="0" tIns="0" rIns="0" bIns="0" rtlCol="0" anchor="t">
            <a:spAutoFit/>
          </a:bodyPr>
          <a:lstStyle/>
          <a:p>
            <a:pPr algn="ctr">
              <a:lnSpc>
                <a:spcPts val="3456"/>
              </a:lnSpc>
              <a:spcBef>
                <a:spcPct val="0"/>
              </a:spcBef>
            </a:pPr>
            <a:r>
              <a:rPr lang="en-US" sz="3171">
                <a:solidFill>
                  <a:srgbClr val="FFFFFF"/>
                </a:solidFill>
                <a:latin typeface="Josefin Sans Regular"/>
              </a:rPr>
              <a:t>The first impression matters.</a:t>
            </a:r>
          </a:p>
          <a:p>
            <a:pPr algn="ctr">
              <a:lnSpc>
                <a:spcPts val="3456"/>
              </a:lnSpc>
              <a:spcBef>
                <a:spcPct val="0"/>
              </a:spcBef>
            </a:pPr>
            <a:r>
              <a:rPr lang="en-US" sz="3171">
                <a:solidFill>
                  <a:srgbClr val="FFFFFF"/>
                </a:solidFill>
                <a:latin typeface="Josefin Sans Regular"/>
              </a:rPr>
              <a:t>The brand speaks up its uniqueness of breathability </a:t>
            </a:r>
          </a:p>
          <a:p>
            <a:pPr algn="ctr">
              <a:lnSpc>
                <a:spcPts val="3456"/>
              </a:lnSpc>
              <a:spcBef>
                <a:spcPct val="0"/>
              </a:spcBef>
            </a:pPr>
            <a:r>
              <a:rPr lang="en-US" sz="3171">
                <a:solidFill>
                  <a:srgbClr val="FFFFFF"/>
                </a:solidFill>
                <a:latin typeface="Josefin Sans Regular"/>
              </a:rPr>
              <a:t>and comfort through</a:t>
            </a:r>
          </a:p>
          <a:p>
            <a:pPr algn="ctr">
              <a:lnSpc>
                <a:spcPts val="3456"/>
              </a:lnSpc>
              <a:spcBef>
                <a:spcPct val="0"/>
              </a:spcBef>
            </a:pPr>
            <a:r>
              <a:rPr lang="en-US" sz="3171">
                <a:solidFill>
                  <a:srgbClr val="FFFFFF"/>
                </a:solidFill>
                <a:latin typeface="Josefin Sans Regular"/>
              </a:rPr>
              <a:t>the remarkable Technology.</a:t>
            </a:r>
          </a:p>
        </p:txBody>
      </p:sp>
      <p:sp>
        <p:nvSpPr>
          <p:cNvPr id="9" name="TextBox 9"/>
          <p:cNvSpPr txBox="1"/>
          <p:nvPr/>
        </p:nvSpPr>
        <p:spPr>
          <a:xfrm>
            <a:off x="7165360" y="8463025"/>
            <a:ext cx="3957279" cy="306959"/>
          </a:xfrm>
          <a:prstGeom prst="rect">
            <a:avLst/>
          </a:prstGeom>
        </p:spPr>
        <p:txBody>
          <a:bodyPr lIns="0" tIns="0" rIns="0" bIns="0" rtlCol="0" anchor="t">
            <a:spAutoFit/>
          </a:bodyPr>
          <a:lstStyle/>
          <a:p>
            <a:pPr algn="ctr">
              <a:lnSpc>
                <a:spcPts val="2398"/>
              </a:lnSpc>
              <a:spcBef>
                <a:spcPct val="0"/>
              </a:spcBef>
            </a:pPr>
            <a:r>
              <a:rPr lang="en-US" sz="2200">
                <a:solidFill>
                  <a:srgbClr val="333333"/>
                </a:solidFill>
                <a:latin typeface="Josefin Sans Regular Italics"/>
              </a:rPr>
              <a:t>NAHID SHABANI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94C942BD-2EC3-4D40-A4F6-821716B7F4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643536"/>
            <a:ext cx="4166405" cy="939524"/>
          </a:xfrm>
          <a:prstGeom prst="rect">
            <a:avLst/>
          </a:prstGeom>
        </p:spPr>
      </p:pic>
      <p:pic>
        <p:nvPicPr>
          <p:cNvPr id="8" name="Picture 7" descr="A picture containing plant&#10;&#10;Description automatically generated">
            <a:extLst>
              <a:ext uri="{FF2B5EF4-FFF2-40B4-BE49-F238E27FC236}">
                <a16:creationId xmlns:a16="http://schemas.microsoft.com/office/drawing/2014/main" id="{730778C4-0C68-4299-8CC2-0196AD277676}"/>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9666" y="-1"/>
            <a:ext cx="18307665" cy="10287001"/>
          </a:xfrm>
          <a:prstGeom prst="rect">
            <a:avLst/>
          </a:prstGeom>
          <a:solidFill>
            <a:schemeClr val="bg1"/>
          </a:solidFill>
        </p:spPr>
      </p:pic>
      <p:pic>
        <p:nvPicPr>
          <p:cNvPr id="13" name="Picture 2">
            <a:extLst>
              <a:ext uri="{FF2B5EF4-FFF2-40B4-BE49-F238E27FC236}">
                <a16:creationId xmlns:a16="http://schemas.microsoft.com/office/drawing/2014/main" id="{27D12696-8377-4240-B512-C1CDD5628B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596619"/>
            <a:ext cx="4166405" cy="939524"/>
          </a:xfrm>
          <a:prstGeom prst="rect">
            <a:avLst/>
          </a:prstGeom>
        </p:spPr>
      </p:pic>
      <p:sp>
        <p:nvSpPr>
          <p:cNvPr id="3" name="TextBox 3"/>
          <p:cNvSpPr txBox="1"/>
          <p:nvPr/>
        </p:nvSpPr>
        <p:spPr>
          <a:xfrm>
            <a:off x="571500" y="2352549"/>
            <a:ext cx="5219700" cy="6471002"/>
          </a:xfrm>
          <a:prstGeom prst="rect">
            <a:avLst/>
          </a:prstGeom>
        </p:spPr>
        <p:txBody>
          <a:bodyPr wrap="square" lIns="0" tIns="0" rIns="0" bIns="0" rtlCol="0" anchor="t">
            <a:spAutoFit/>
          </a:bodyPr>
          <a:lstStyle/>
          <a:p>
            <a:pPr>
              <a:lnSpc>
                <a:spcPts val="2398"/>
              </a:lnSpc>
              <a:spcBef>
                <a:spcPct val="0"/>
              </a:spcBef>
            </a:pPr>
            <a:r>
              <a:rPr lang="en-US" sz="2200" b="1" dirty="0">
                <a:latin typeface="Josefin Sans Regular"/>
              </a:rPr>
              <a:t>Sales and Promotional Events:</a:t>
            </a:r>
          </a:p>
          <a:p>
            <a:pPr>
              <a:lnSpc>
                <a:spcPts val="2398"/>
              </a:lnSpc>
              <a:spcBef>
                <a:spcPct val="0"/>
              </a:spcBef>
            </a:pPr>
            <a:r>
              <a:rPr lang="en-US" sz="2200" dirty="0">
                <a:latin typeface="Josefin Sans Regular"/>
              </a:rPr>
              <a:t>Valentine’s Day</a:t>
            </a:r>
          </a:p>
          <a:p>
            <a:pPr>
              <a:lnSpc>
                <a:spcPts val="2398"/>
              </a:lnSpc>
              <a:spcBef>
                <a:spcPct val="0"/>
              </a:spcBef>
            </a:pPr>
            <a:r>
              <a:rPr lang="en-US" sz="2200" dirty="0">
                <a:latin typeface="Josefin Sans Regular"/>
              </a:rPr>
              <a:t>Spring Begins</a:t>
            </a:r>
          </a:p>
          <a:p>
            <a:pPr>
              <a:lnSpc>
                <a:spcPts val="2398"/>
              </a:lnSpc>
              <a:spcBef>
                <a:spcPct val="0"/>
              </a:spcBef>
            </a:pPr>
            <a:r>
              <a:rPr lang="en-US" sz="2200" dirty="0">
                <a:latin typeface="Josefin Sans Regular"/>
              </a:rPr>
              <a:t>Easter Sunday</a:t>
            </a:r>
          </a:p>
          <a:p>
            <a:pPr>
              <a:lnSpc>
                <a:spcPts val="2398"/>
              </a:lnSpc>
              <a:spcBef>
                <a:spcPct val="0"/>
              </a:spcBef>
            </a:pPr>
            <a:r>
              <a:rPr lang="en-US" sz="2200" dirty="0">
                <a:latin typeface="Josefin Sans Regular"/>
              </a:rPr>
              <a:t>Earth Day</a:t>
            </a:r>
          </a:p>
          <a:p>
            <a:pPr>
              <a:lnSpc>
                <a:spcPts val="2398"/>
              </a:lnSpc>
              <a:spcBef>
                <a:spcPct val="0"/>
              </a:spcBef>
            </a:pPr>
            <a:r>
              <a:rPr lang="en-US" sz="2200" dirty="0">
                <a:latin typeface="Josefin Sans Regular"/>
              </a:rPr>
              <a:t>Mother’s day shopping event</a:t>
            </a:r>
          </a:p>
          <a:p>
            <a:pPr>
              <a:lnSpc>
                <a:spcPts val="2398"/>
              </a:lnSpc>
              <a:spcBef>
                <a:spcPct val="0"/>
              </a:spcBef>
            </a:pPr>
            <a:r>
              <a:rPr lang="en-US" sz="2200" dirty="0">
                <a:latin typeface="Josefin Sans Regular"/>
              </a:rPr>
              <a:t>Memorial Day</a:t>
            </a:r>
          </a:p>
          <a:p>
            <a:pPr>
              <a:lnSpc>
                <a:spcPts val="2398"/>
              </a:lnSpc>
              <a:spcBef>
                <a:spcPct val="0"/>
              </a:spcBef>
            </a:pPr>
            <a:r>
              <a:rPr lang="en-US" sz="2200" dirty="0">
                <a:latin typeface="Josefin Sans Regular"/>
              </a:rPr>
              <a:t>Graduation Day</a:t>
            </a:r>
          </a:p>
          <a:p>
            <a:pPr>
              <a:lnSpc>
                <a:spcPts val="2398"/>
              </a:lnSpc>
              <a:spcBef>
                <a:spcPct val="0"/>
              </a:spcBef>
            </a:pPr>
            <a:r>
              <a:rPr lang="en-US" sz="2200" dirty="0">
                <a:latin typeface="Josefin Sans Regular"/>
              </a:rPr>
              <a:t>Independence Day</a:t>
            </a:r>
          </a:p>
          <a:p>
            <a:pPr>
              <a:lnSpc>
                <a:spcPts val="2398"/>
              </a:lnSpc>
              <a:spcBef>
                <a:spcPct val="0"/>
              </a:spcBef>
            </a:pPr>
            <a:endParaRPr lang="en-US" sz="2200" dirty="0">
              <a:latin typeface="Josefin Sans Regular"/>
            </a:endParaRPr>
          </a:p>
          <a:p>
            <a:pPr>
              <a:lnSpc>
                <a:spcPts val="2398"/>
              </a:lnSpc>
              <a:spcBef>
                <a:spcPct val="0"/>
              </a:spcBef>
            </a:pPr>
            <a:r>
              <a:rPr lang="en-US" sz="2200" b="1" dirty="0">
                <a:latin typeface="Josefin Sans Regular"/>
              </a:rPr>
              <a:t>Monetary Promotions:</a:t>
            </a:r>
          </a:p>
          <a:p>
            <a:pPr>
              <a:lnSpc>
                <a:spcPts val="2398"/>
              </a:lnSpc>
              <a:spcBef>
                <a:spcPct val="0"/>
              </a:spcBef>
            </a:pPr>
            <a:r>
              <a:rPr lang="en-US" sz="2200" dirty="0">
                <a:latin typeface="Josefin Sans Regular"/>
              </a:rPr>
              <a:t>Buy one get one 50% off</a:t>
            </a:r>
          </a:p>
          <a:p>
            <a:pPr>
              <a:lnSpc>
                <a:spcPts val="2398"/>
              </a:lnSpc>
              <a:spcBef>
                <a:spcPct val="0"/>
              </a:spcBef>
            </a:pPr>
            <a:r>
              <a:rPr lang="en-US" sz="2200" dirty="0">
                <a:latin typeface="Josefin Sans Regular"/>
              </a:rPr>
              <a:t>Buy one get one free</a:t>
            </a:r>
          </a:p>
          <a:p>
            <a:pPr>
              <a:lnSpc>
                <a:spcPts val="2398"/>
              </a:lnSpc>
              <a:spcBef>
                <a:spcPct val="0"/>
              </a:spcBef>
            </a:pPr>
            <a:r>
              <a:rPr lang="en-US" sz="2200" dirty="0">
                <a:latin typeface="Josefin Sans Regular"/>
              </a:rPr>
              <a:t>Semi-annual sale preview</a:t>
            </a:r>
          </a:p>
          <a:p>
            <a:pPr>
              <a:lnSpc>
                <a:spcPts val="2398"/>
              </a:lnSpc>
              <a:spcBef>
                <a:spcPct val="0"/>
              </a:spcBef>
            </a:pPr>
            <a:r>
              <a:rPr lang="en-US" sz="2200" dirty="0">
                <a:latin typeface="Josefin Sans Regular"/>
              </a:rPr>
              <a:t>Semi-annual sale</a:t>
            </a:r>
          </a:p>
          <a:p>
            <a:pPr>
              <a:lnSpc>
                <a:spcPts val="2398"/>
              </a:lnSpc>
              <a:spcBef>
                <a:spcPct val="0"/>
              </a:spcBef>
            </a:pPr>
            <a:r>
              <a:rPr lang="en-US" sz="2200" dirty="0">
                <a:latin typeface="Josefin Sans Regular"/>
              </a:rPr>
              <a:t>Clearance</a:t>
            </a:r>
          </a:p>
          <a:p>
            <a:pPr>
              <a:lnSpc>
                <a:spcPts val="2398"/>
              </a:lnSpc>
              <a:spcBef>
                <a:spcPct val="0"/>
              </a:spcBef>
            </a:pPr>
            <a:endParaRPr lang="en-US" sz="2200" dirty="0">
              <a:latin typeface="Josefin Sans Regular"/>
            </a:endParaRPr>
          </a:p>
          <a:p>
            <a:pPr>
              <a:lnSpc>
                <a:spcPts val="2398"/>
              </a:lnSpc>
              <a:spcBef>
                <a:spcPct val="0"/>
              </a:spcBef>
            </a:pPr>
            <a:r>
              <a:rPr lang="en-US" sz="2200" b="1" dirty="0">
                <a:latin typeface="Josefin Sans Regular"/>
              </a:rPr>
              <a:t>Loyalty Program:</a:t>
            </a:r>
          </a:p>
          <a:p>
            <a:pPr>
              <a:lnSpc>
                <a:spcPts val="2398"/>
              </a:lnSpc>
              <a:spcBef>
                <a:spcPct val="0"/>
              </a:spcBef>
            </a:pPr>
            <a:r>
              <a:rPr lang="en-US" sz="2200" dirty="0">
                <a:latin typeface="Josefin Sans Regular"/>
              </a:rPr>
              <a:t>Offering points for loyalty reward members</a:t>
            </a:r>
          </a:p>
          <a:p>
            <a:pPr>
              <a:lnSpc>
                <a:spcPts val="2398"/>
              </a:lnSpc>
              <a:spcBef>
                <a:spcPct val="0"/>
              </a:spcBef>
            </a:pPr>
            <a:endParaRPr lang="en-US" sz="2200" dirty="0">
              <a:solidFill>
                <a:srgbClr val="000000"/>
              </a:solidFill>
              <a:latin typeface="Josefin Sans Regular"/>
            </a:endParaRPr>
          </a:p>
        </p:txBody>
      </p:sp>
      <p:graphicFrame>
        <p:nvGraphicFramePr>
          <p:cNvPr id="9" name="Content Placeholder 7">
            <a:extLst>
              <a:ext uri="{FF2B5EF4-FFF2-40B4-BE49-F238E27FC236}">
                <a16:creationId xmlns:a16="http://schemas.microsoft.com/office/drawing/2014/main" id="{43B9314B-0BB1-4258-81E1-413D70A6C098}"/>
              </a:ext>
            </a:extLst>
          </p:cNvPr>
          <p:cNvGraphicFramePr>
            <a:graphicFrameLocks/>
          </p:cNvGraphicFramePr>
          <p:nvPr>
            <p:extLst>
              <p:ext uri="{D42A27DB-BD31-4B8C-83A1-F6EECF244321}">
                <p14:modId xmlns:p14="http://schemas.microsoft.com/office/powerpoint/2010/main" val="3569111495"/>
              </p:ext>
            </p:extLst>
          </p:nvPr>
        </p:nvGraphicFramePr>
        <p:xfrm>
          <a:off x="6057899" y="522093"/>
          <a:ext cx="11506200" cy="9373731"/>
        </p:xfrm>
        <a:graphic>
          <a:graphicData uri="http://schemas.openxmlformats.org/drawingml/2006/table">
            <a:tbl>
              <a:tblPr firstRow="1" firstCol="1" bandRow="1">
                <a:tableStyleId>{073A0DAA-6AF3-43AB-8588-CEC1D06C72B9}</a:tableStyleId>
              </a:tblPr>
              <a:tblGrid>
                <a:gridCol w="1348137">
                  <a:extLst>
                    <a:ext uri="{9D8B030D-6E8A-4147-A177-3AD203B41FA5}">
                      <a16:colId xmlns:a16="http://schemas.microsoft.com/office/drawing/2014/main" val="2879645282"/>
                    </a:ext>
                  </a:extLst>
                </a:gridCol>
                <a:gridCol w="998612">
                  <a:extLst>
                    <a:ext uri="{9D8B030D-6E8A-4147-A177-3AD203B41FA5}">
                      <a16:colId xmlns:a16="http://schemas.microsoft.com/office/drawing/2014/main" val="4206984776"/>
                    </a:ext>
                  </a:extLst>
                </a:gridCol>
                <a:gridCol w="2282904">
                  <a:extLst>
                    <a:ext uri="{9D8B030D-6E8A-4147-A177-3AD203B41FA5}">
                      <a16:colId xmlns:a16="http://schemas.microsoft.com/office/drawing/2014/main" val="607043677"/>
                    </a:ext>
                  </a:extLst>
                </a:gridCol>
                <a:gridCol w="6876547">
                  <a:extLst>
                    <a:ext uri="{9D8B030D-6E8A-4147-A177-3AD203B41FA5}">
                      <a16:colId xmlns:a16="http://schemas.microsoft.com/office/drawing/2014/main" val="3079406729"/>
                    </a:ext>
                  </a:extLst>
                </a:gridCol>
              </a:tblGrid>
              <a:tr h="332724">
                <a:tc>
                  <a:txBody>
                    <a:bodyPr/>
                    <a:lstStyle/>
                    <a:p>
                      <a:pPr marL="0" marR="0" algn="ctr">
                        <a:lnSpc>
                          <a:spcPct val="107000"/>
                        </a:lnSpc>
                        <a:spcBef>
                          <a:spcPts val="0"/>
                        </a:spcBef>
                        <a:spcAft>
                          <a:spcPts val="0"/>
                        </a:spcAft>
                        <a:tabLst>
                          <a:tab pos="723900" algn="l"/>
                        </a:tabLst>
                      </a:pPr>
                      <a:r>
                        <a:rPr lang="en-US" sz="2000" dirty="0">
                          <a:effectLst/>
                        </a:rPr>
                        <a:t>Month</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Week</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rPr>
                        <a:t>Event</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rPr>
                        <a:t>Sales and Promotion Strategies</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8078233"/>
                  </a:ext>
                </a:extLst>
              </a:tr>
              <a:tr h="332724">
                <a:tc>
                  <a:txBody>
                    <a:bodyPr/>
                    <a:lstStyle/>
                    <a:p>
                      <a:pPr marL="0" marR="0" algn="ctr">
                        <a:lnSpc>
                          <a:spcPct val="107000"/>
                        </a:lnSpc>
                        <a:spcBef>
                          <a:spcPts val="0"/>
                        </a:spcBef>
                        <a:spcAft>
                          <a:spcPts val="0"/>
                        </a:spcAft>
                        <a:tabLst>
                          <a:tab pos="723900" algn="l"/>
                        </a:tabLst>
                      </a:pPr>
                      <a:r>
                        <a:rPr lang="en-US" sz="2000" dirty="0">
                          <a:effectLst/>
                        </a:rPr>
                        <a:t>February</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rPr>
                        <a:t>1</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725495"/>
                  </a:ext>
                </a:extLst>
              </a:tr>
              <a:tr h="332724">
                <a:tc>
                  <a:txBody>
                    <a:bodyPr/>
                    <a:lstStyle/>
                    <a:p>
                      <a:pPr marL="0" marR="0" algn="ctr">
                        <a:lnSpc>
                          <a:spcPct val="107000"/>
                        </a:lnSpc>
                        <a:spcBef>
                          <a:spcPts val="0"/>
                        </a:spcBef>
                        <a:spcAft>
                          <a:spcPts val="0"/>
                        </a:spcAft>
                        <a:tabLst>
                          <a:tab pos="723900" algn="l"/>
                        </a:tabLst>
                      </a:pPr>
                      <a:r>
                        <a:rPr lang="en-US" sz="1200" dirty="0">
                          <a:effectLst/>
                        </a:rPr>
                        <a:t> </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2</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Valentine’s Day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Buy one Get one 50% off</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492225"/>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Presidents Day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2715608"/>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4</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1202222"/>
                  </a:ext>
                </a:extLst>
              </a:tr>
              <a:tr h="332724">
                <a:tc>
                  <a:txBody>
                    <a:bodyPr/>
                    <a:lstStyle/>
                    <a:p>
                      <a:pPr marL="0" marR="0" algn="ctr">
                        <a:lnSpc>
                          <a:spcPct val="107000"/>
                        </a:lnSpc>
                        <a:spcBef>
                          <a:spcPts val="0"/>
                        </a:spcBef>
                        <a:spcAft>
                          <a:spcPts val="0"/>
                        </a:spcAft>
                        <a:tabLst>
                          <a:tab pos="723900" algn="l"/>
                        </a:tabLst>
                      </a:pPr>
                      <a:r>
                        <a:rPr lang="en-US" sz="2000">
                          <a:effectLst/>
                        </a:rPr>
                        <a:t>March</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5</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6308454"/>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6</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6743664"/>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7</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St. Patrick’s Day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7298527"/>
                  </a:ext>
                </a:extLst>
              </a:tr>
              <a:tr h="332724">
                <a:tc>
                  <a:txBody>
                    <a:bodyPr/>
                    <a:lstStyle/>
                    <a:p>
                      <a:pPr marL="0" marR="0" algn="ctr">
                        <a:lnSpc>
                          <a:spcPct val="107000"/>
                        </a:lnSpc>
                        <a:spcBef>
                          <a:spcPts val="0"/>
                        </a:spcBef>
                        <a:spcAft>
                          <a:spcPts val="0"/>
                        </a:spcAft>
                        <a:tabLst>
                          <a:tab pos="723900" algn="l"/>
                        </a:tabLst>
                      </a:pPr>
                      <a:r>
                        <a:rPr lang="en-US" sz="2000" dirty="0">
                          <a:effectLs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8</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Spring Begins</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Double Points for Loyalty Reward Members</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7651042"/>
                  </a:ext>
                </a:extLst>
              </a:tr>
              <a:tr h="416952">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9</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12292272"/>
                  </a:ext>
                </a:extLst>
              </a:tr>
              <a:tr h="332724">
                <a:tc>
                  <a:txBody>
                    <a:bodyPr/>
                    <a:lstStyle/>
                    <a:p>
                      <a:pPr marL="0" marR="0" algn="ctr">
                        <a:lnSpc>
                          <a:spcPct val="107000"/>
                        </a:lnSpc>
                        <a:spcBef>
                          <a:spcPts val="0"/>
                        </a:spcBef>
                        <a:spcAft>
                          <a:spcPts val="0"/>
                        </a:spcAft>
                        <a:tabLst>
                          <a:tab pos="723900" algn="l"/>
                        </a:tabLst>
                      </a:pPr>
                      <a:r>
                        <a:rPr lang="en-US" sz="2000">
                          <a:effectLst/>
                        </a:rPr>
                        <a:t>April</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rPr>
                        <a:t>Easter Sunday</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Buy one Get one 50% off</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1168594"/>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11</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7440238"/>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12</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Earth Day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723900" algn="l"/>
                        </a:tabLst>
                        <a:defRPr/>
                      </a:pPr>
                      <a:r>
                        <a:rPr lang="en-US" sz="2000" dirty="0">
                          <a:effectLst/>
                          <a:latin typeface="+mn-lt"/>
                        </a:rPr>
                        <a:t> </a:t>
                      </a:r>
                      <a:r>
                        <a:rPr lang="en-US" sz="2000" dirty="0">
                          <a:latin typeface="+mn-lt"/>
                        </a:rPr>
                        <a:t>Buy one get one free</a:t>
                      </a:r>
                    </a:p>
                  </a:txBody>
                  <a:tcPr marL="68580" marR="68580" marT="0" marB="0"/>
                </a:tc>
                <a:extLst>
                  <a:ext uri="{0D108BD9-81ED-4DB2-BD59-A6C34878D82A}">
                    <a16:rowId xmlns:a16="http://schemas.microsoft.com/office/drawing/2014/main" val="2830753422"/>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8359609"/>
                  </a:ext>
                </a:extLst>
              </a:tr>
              <a:tr h="332724">
                <a:tc>
                  <a:txBody>
                    <a:bodyPr/>
                    <a:lstStyle/>
                    <a:p>
                      <a:pPr marL="0" marR="0" algn="ctr">
                        <a:lnSpc>
                          <a:spcPct val="107000"/>
                        </a:lnSpc>
                        <a:spcBef>
                          <a:spcPts val="0"/>
                        </a:spcBef>
                        <a:spcAft>
                          <a:spcPts val="0"/>
                        </a:spcAft>
                        <a:tabLst>
                          <a:tab pos="723900" algn="l"/>
                        </a:tabLst>
                      </a:pPr>
                      <a:r>
                        <a:rPr lang="en-US" sz="2000">
                          <a:effectLst/>
                        </a:rPr>
                        <a:t>May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14</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9272363"/>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15</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Mother’s Day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Mother’s Day Shopping Event/Free Gift Wrapping</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4613745"/>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16</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112912"/>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17</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Memorial Day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723900" algn="l"/>
                        </a:tabLst>
                        <a:defRPr/>
                      </a:pPr>
                      <a:r>
                        <a:rPr lang="en-US" sz="2000" dirty="0">
                          <a:latin typeface="+mn-lt"/>
                        </a:rPr>
                        <a:t>Double points for Loyalty Reward Members</a:t>
                      </a:r>
                    </a:p>
                    <a:p>
                      <a:pPr marL="0" marR="0" algn="ctr">
                        <a:lnSpc>
                          <a:spcPct val="107000"/>
                        </a:lnSpc>
                        <a:spcBef>
                          <a:spcPts val="0"/>
                        </a:spcBef>
                        <a:spcAft>
                          <a:spcPts val="0"/>
                        </a:spcAft>
                        <a:tabLst>
                          <a:tab pos="723900"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2765526"/>
                  </a:ext>
                </a:extLst>
              </a:tr>
              <a:tr h="332724">
                <a:tc>
                  <a:txBody>
                    <a:bodyPr/>
                    <a:lstStyle/>
                    <a:p>
                      <a:pPr marL="0" marR="0" algn="ctr">
                        <a:lnSpc>
                          <a:spcPct val="107000"/>
                        </a:lnSpc>
                        <a:spcBef>
                          <a:spcPts val="0"/>
                        </a:spcBef>
                        <a:spcAft>
                          <a:spcPts val="0"/>
                        </a:spcAft>
                        <a:tabLst>
                          <a:tab pos="723900" algn="l"/>
                        </a:tabLst>
                      </a:pPr>
                      <a:r>
                        <a:rPr lang="en-US" sz="2000">
                          <a:effectLst/>
                        </a:rPr>
                        <a:t>June</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18</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Graduation Season</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723900" algn="l"/>
                        </a:tabLst>
                        <a:defRPr/>
                      </a:pPr>
                      <a:r>
                        <a:rPr lang="en-US" sz="2000" dirty="0">
                          <a:effectLst/>
                          <a:latin typeface="+mn-lt"/>
                        </a:rPr>
                        <a:t> Buy one Get one 50% off</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4517545"/>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19</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1882292"/>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20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Father’s Day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4596125"/>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21</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Summer Begins</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7691146"/>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22</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8044582"/>
                  </a:ext>
                </a:extLst>
              </a:tr>
              <a:tr h="332724">
                <a:tc>
                  <a:txBody>
                    <a:bodyPr/>
                    <a:lstStyle/>
                    <a:p>
                      <a:pPr marL="0" marR="0" algn="ctr">
                        <a:lnSpc>
                          <a:spcPct val="107000"/>
                        </a:lnSpc>
                        <a:spcBef>
                          <a:spcPts val="0"/>
                        </a:spcBef>
                        <a:spcAft>
                          <a:spcPts val="0"/>
                        </a:spcAft>
                        <a:tabLst>
                          <a:tab pos="723900" algn="l"/>
                        </a:tabLst>
                      </a:pPr>
                      <a:r>
                        <a:rPr lang="en-US" sz="2000">
                          <a:effectLst/>
                        </a:rPr>
                        <a:t>July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23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Independence Day</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Semi-annual sale preview for loyalty reward members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9269165"/>
                  </a:ext>
                </a:extLst>
              </a:tr>
              <a:tr h="332724">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24</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Semi-annual sale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7566045"/>
                  </a:ext>
                </a:extLst>
              </a:tr>
              <a:tr h="333609">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25</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dirty="0">
                          <a:effectLst/>
                          <a:latin typeface="+mn-lt"/>
                        </a:rPr>
                        <a:t> Semi-annual sale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1966795"/>
                  </a:ext>
                </a:extLst>
              </a:tr>
              <a:tr h="332724">
                <a:tc>
                  <a:txBody>
                    <a:bodyPr/>
                    <a:lstStyle/>
                    <a:p>
                      <a:pPr marL="0" marR="0" algn="ctr">
                        <a:lnSpc>
                          <a:spcPct val="107000"/>
                        </a:lnSpc>
                        <a:spcBef>
                          <a:spcPts val="0"/>
                        </a:spcBef>
                        <a:spcAft>
                          <a:spcPts val="0"/>
                        </a:spcAft>
                        <a:tabLst>
                          <a:tab pos="723900" algn="l"/>
                        </a:tabLst>
                      </a:pPr>
                      <a:r>
                        <a:rPr lang="en-US" sz="2000" dirty="0">
                          <a:effectLs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26</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23900" algn="l"/>
                        </a:tabLst>
                      </a:pPr>
                      <a:r>
                        <a:rPr lang="en-US" sz="2000">
                          <a:effectLs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723900" algn="l"/>
                        </a:tabLst>
                        <a:defRPr/>
                      </a:pPr>
                      <a:r>
                        <a:rPr lang="en-US" sz="2000" dirty="0">
                          <a:latin typeface="+mn-lt"/>
                        </a:rPr>
                        <a:t>Clearance</a:t>
                      </a:r>
                      <a:r>
                        <a:rPr lang="en-US"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2321341"/>
                  </a:ext>
                </a:extLst>
              </a:tr>
            </a:tbl>
          </a:graphicData>
        </a:graphic>
      </p:graphicFrame>
      <p:sp>
        <p:nvSpPr>
          <p:cNvPr id="2" name="TextBox 2"/>
          <p:cNvSpPr txBox="1"/>
          <p:nvPr/>
        </p:nvSpPr>
        <p:spPr>
          <a:xfrm>
            <a:off x="1028701" y="1057275"/>
            <a:ext cx="5219700" cy="1051570"/>
          </a:xfrm>
          <a:prstGeom prst="rect">
            <a:avLst/>
          </a:prstGeom>
        </p:spPr>
        <p:txBody>
          <a:bodyPr wrap="square" lIns="0" tIns="0" rIns="0" bIns="0" rtlCol="0" anchor="t">
            <a:spAutoFit/>
          </a:bodyPr>
          <a:lstStyle/>
          <a:p>
            <a:pPr>
              <a:lnSpc>
                <a:spcPts val="4032"/>
              </a:lnSpc>
              <a:spcBef>
                <a:spcPct val="0"/>
              </a:spcBef>
            </a:pPr>
            <a:r>
              <a:rPr lang="en-US" sz="4000" b="1" dirty="0">
                <a:latin typeface="Dream Avenue" panose="020B0604020202020204" charset="0"/>
              </a:rPr>
              <a:t>Sales and Promotion Strategies</a:t>
            </a:r>
          </a:p>
        </p:txBody>
      </p:sp>
      <p:sp>
        <p:nvSpPr>
          <p:cNvPr id="15" name="TextBox 14">
            <a:extLst>
              <a:ext uri="{FF2B5EF4-FFF2-40B4-BE49-F238E27FC236}">
                <a16:creationId xmlns:a16="http://schemas.microsoft.com/office/drawing/2014/main" id="{32864131-F434-4A91-B5BF-3BD7EA021FBD}"/>
              </a:ext>
            </a:extLst>
          </p:cNvPr>
          <p:cNvSpPr txBox="1"/>
          <p:nvPr/>
        </p:nvSpPr>
        <p:spPr>
          <a:xfrm>
            <a:off x="13380719" y="9917799"/>
            <a:ext cx="9151620" cy="369332"/>
          </a:xfrm>
          <a:prstGeom prst="rect">
            <a:avLst/>
          </a:prstGeom>
          <a:noFill/>
        </p:spPr>
        <p:txBody>
          <a:bodyPr wrap="square">
            <a:spAutoFit/>
          </a:bodyPr>
          <a:lstStyle/>
          <a:p>
            <a:r>
              <a:rPr lang="en-US" dirty="0"/>
              <a:t>Photo from https://www.worldatlas.com/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white birds&#10;&#10;Description automatically generated with low confidence">
            <a:extLst>
              <a:ext uri="{FF2B5EF4-FFF2-40B4-BE49-F238E27FC236}">
                <a16:creationId xmlns:a16="http://schemas.microsoft.com/office/drawing/2014/main" id="{63A48644-69F9-4526-B190-D246371B941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9050" y="0"/>
            <a:ext cx="18282985" cy="10287000"/>
          </a:xfrm>
          <a:prstGeom prst="rect">
            <a:avLst/>
          </a:prstGeom>
        </p:spPr>
      </p:pic>
      <p:sp>
        <p:nvSpPr>
          <p:cNvPr id="2" name="TextBox 2"/>
          <p:cNvSpPr txBox="1"/>
          <p:nvPr/>
        </p:nvSpPr>
        <p:spPr>
          <a:xfrm>
            <a:off x="1028700" y="800101"/>
            <a:ext cx="7048499" cy="1179810"/>
          </a:xfrm>
          <a:prstGeom prst="rect">
            <a:avLst/>
          </a:prstGeom>
        </p:spPr>
        <p:txBody>
          <a:bodyPr wrap="square" lIns="0" tIns="0" rIns="0" bIns="0" rtlCol="0" anchor="t">
            <a:spAutoFit/>
          </a:bodyPr>
          <a:lstStyle/>
          <a:p>
            <a:pPr algn="ctr">
              <a:lnSpc>
                <a:spcPts val="4359"/>
              </a:lnSpc>
              <a:spcBef>
                <a:spcPct val="0"/>
              </a:spcBef>
            </a:pPr>
            <a:r>
              <a:rPr lang="en-US" sz="5000" b="1" dirty="0">
                <a:solidFill>
                  <a:srgbClr val="000000"/>
                </a:solidFill>
                <a:latin typeface="Dream Avenue" panose="020B0604020202020204" charset="0"/>
              </a:rPr>
              <a:t>Financial Projection and Plan for Market Growth</a:t>
            </a:r>
          </a:p>
        </p:txBody>
      </p:sp>
      <p:graphicFrame>
        <p:nvGraphicFramePr>
          <p:cNvPr id="5" name="Table 4">
            <a:extLst>
              <a:ext uri="{FF2B5EF4-FFF2-40B4-BE49-F238E27FC236}">
                <a16:creationId xmlns:a16="http://schemas.microsoft.com/office/drawing/2014/main" id="{B1053B85-ABBD-4B8C-A277-364ABCD9AA7C}"/>
              </a:ext>
            </a:extLst>
          </p:cNvPr>
          <p:cNvGraphicFramePr>
            <a:graphicFrameLocks/>
          </p:cNvGraphicFramePr>
          <p:nvPr>
            <p:extLst>
              <p:ext uri="{D42A27DB-BD31-4B8C-83A1-F6EECF244321}">
                <p14:modId xmlns:p14="http://schemas.microsoft.com/office/powerpoint/2010/main" val="3684557880"/>
              </p:ext>
            </p:extLst>
          </p:nvPr>
        </p:nvGraphicFramePr>
        <p:xfrm>
          <a:off x="511842" y="2190988"/>
          <a:ext cx="17297399" cy="7620000"/>
        </p:xfrm>
        <a:graphic>
          <a:graphicData uri="http://schemas.openxmlformats.org/drawingml/2006/table">
            <a:tbl>
              <a:tblPr firstRow="1" bandRow="1">
                <a:tableStyleId>{073A0DAA-6AF3-43AB-8588-CEC1D06C72B9}</a:tableStyleId>
              </a:tblPr>
              <a:tblGrid>
                <a:gridCol w="4530521">
                  <a:extLst>
                    <a:ext uri="{9D8B030D-6E8A-4147-A177-3AD203B41FA5}">
                      <a16:colId xmlns:a16="http://schemas.microsoft.com/office/drawing/2014/main" val="881263583"/>
                    </a:ext>
                  </a:extLst>
                </a:gridCol>
                <a:gridCol w="2453843">
                  <a:extLst>
                    <a:ext uri="{9D8B030D-6E8A-4147-A177-3AD203B41FA5}">
                      <a16:colId xmlns:a16="http://schemas.microsoft.com/office/drawing/2014/main" val="3818572468"/>
                    </a:ext>
                  </a:extLst>
                </a:gridCol>
                <a:gridCol w="1625292">
                  <a:extLst>
                    <a:ext uri="{9D8B030D-6E8A-4147-A177-3AD203B41FA5}">
                      <a16:colId xmlns:a16="http://schemas.microsoft.com/office/drawing/2014/main" val="2099439056"/>
                    </a:ext>
                  </a:extLst>
                </a:gridCol>
                <a:gridCol w="2811315">
                  <a:extLst>
                    <a:ext uri="{9D8B030D-6E8A-4147-A177-3AD203B41FA5}">
                      <a16:colId xmlns:a16="http://schemas.microsoft.com/office/drawing/2014/main" val="120193199"/>
                    </a:ext>
                  </a:extLst>
                </a:gridCol>
                <a:gridCol w="1761629">
                  <a:extLst>
                    <a:ext uri="{9D8B030D-6E8A-4147-A177-3AD203B41FA5}">
                      <a16:colId xmlns:a16="http://schemas.microsoft.com/office/drawing/2014/main" val="1921750023"/>
                    </a:ext>
                  </a:extLst>
                </a:gridCol>
                <a:gridCol w="2667000">
                  <a:extLst>
                    <a:ext uri="{9D8B030D-6E8A-4147-A177-3AD203B41FA5}">
                      <a16:colId xmlns:a16="http://schemas.microsoft.com/office/drawing/2014/main" val="4072778146"/>
                    </a:ext>
                  </a:extLst>
                </a:gridCol>
                <a:gridCol w="1447799">
                  <a:extLst>
                    <a:ext uri="{9D8B030D-6E8A-4147-A177-3AD203B41FA5}">
                      <a16:colId xmlns:a16="http://schemas.microsoft.com/office/drawing/2014/main" val="2670905920"/>
                    </a:ext>
                  </a:extLst>
                </a:gridCol>
              </a:tblGrid>
              <a:tr h="543488">
                <a:tc>
                  <a:txBody>
                    <a:bodyPr/>
                    <a:lstStyle/>
                    <a:p>
                      <a:r>
                        <a:rPr lang="en-US" sz="2400" dirty="0"/>
                        <a:t>Income Statements</a:t>
                      </a:r>
                    </a:p>
                  </a:txBody>
                  <a:tcPr/>
                </a:tc>
                <a:tc gridSpan="2">
                  <a:txBody>
                    <a:bodyPr/>
                    <a:lstStyle/>
                    <a:p>
                      <a:r>
                        <a:rPr lang="en-US" sz="2400" dirty="0"/>
                        <a:t>First year</a:t>
                      </a:r>
                    </a:p>
                  </a:txBody>
                  <a:tcPr/>
                </a:tc>
                <a:tc hMerge="1">
                  <a:txBody>
                    <a:bodyPr/>
                    <a:lstStyle/>
                    <a:p>
                      <a:endParaRPr lang="en-US" dirty="0"/>
                    </a:p>
                  </a:txBody>
                  <a:tcPr/>
                </a:tc>
                <a:tc gridSpan="2">
                  <a:txBody>
                    <a:bodyPr/>
                    <a:lstStyle/>
                    <a:p>
                      <a:r>
                        <a:rPr lang="en-US" sz="2400" dirty="0"/>
                        <a:t>Second year</a:t>
                      </a:r>
                    </a:p>
                  </a:txBody>
                  <a:tcPr/>
                </a:tc>
                <a:tc hMerge="1">
                  <a:txBody>
                    <a:bodyPr/>
                    <a:lstStyle/>
                    <a:p>
                      <a:endParaRPr lang="en-US" dirty="0"/>
                    </a:p>
                  </a:txBody>
                  <a:tcPr/>
                </a:tc>
                <a:tc gridSpan="2">
                  <a:txBody>
                    <a:bodyPr/>
                    <a:lstStyle/>
                    <a:p>
                      <a:r>
                        <a:rPr lang="en-US" sz="2400" dirty="0"/>
                        <a:t>Third year</a:t>
                      </a:r>
                    </a:p>
                  </a:txBody>
                  <a:tcPr/>
                </a:tc>
                <a:tc hMerge="1">
                  <a:txBody>
                    <a:bodyPr/>
                    <a:lstStyle/>
                    <a:p>
                      <a:endParaRPr lang="en-US" dirty="0"/>
                    </a:p>
                  </a:txBody>
                  <a:tcPr/>
                </a:tc>
                <a:extLst>
                  <a:ext uri="{0D108BD9-81ED-4DB2-BD59-A6C34878D82A}">
                    <a16:rowId xmlns:a16="http://schemas.microsoft.com/office/drawing/2014/main" val="2716434349"/>
                  </a:ext>
                </a:extLst>
              </a:tr>
              <a:tr h="543488">
                <a:tc>
                  <a:txBody>
                    <a:bodyPr/>
                    <a:lstStyle/>
                    <a:p>
                      <a:endParaRPr lang="en-US" dirty="0"/>
                    </a:p>
                  </a:txBody>
                  <a:tcPr/>
                </a:tc>
                <a:tc gridSpan="2">
                  <a:txBody>
                    <a:bodyPr/>
                    <a:lstStyle/>
                    <a:p>
                      <a:endParaRPr lang="en-US" dirty="0"/>
                    </a:p>
                  </a:txBody>
                  <a:tcPr/>
                </a:tc>
                <a:tc hMerge="1">
                  <a:txBody>
                    <a:bodyPr/>
                    <a:lstStyle/>
                    <a:p>
                      <a:endParaRPr lang="en-US" dirty="0"/>
                    </a:p>
                  </a:txBody>
                  <a:tcPr/>
                </a:tc>
                <a:tc gridSpan="2">
                  <a:txBody>
                    <a:bodyPr/>
                    <a:lstStyle/>
                    <a:p>
                      <a:r>
                        <a:rPr lang="en-US" sz="2400" b="1" dirty="0"/>
                        <a:t>4% increase in Sale</a:t>
                      </a:r>
                    </a:p>
                  </a:txBody>
                  <a:tcPr/>
                </a:tc>
                <a:tc hMerge="1">
                  <a:txBody>
                    <a:bodyPr/>
                    <a:lstStyle/>
                    <a:p>
                      <a:endParaRPr lang="en-US" dirty="0"/>
                    </a:p>
                  </a:txBody>
                  <a:tcPr/>
                </a:tc>
                <a:tc gridSpan="2">
                  <a:txBody>
                    <a:bodyPr/>
                    <a:lstStyle/>
                    <a:p>
                      <a:r>
                        <a:rPr lang="en-US" sz="2400" b="1" dirty="0"/>
                        <a:t>10% increase in sales</a:t>
                      </a:r>
                    </a:p>
                  </a:txBody>
                  <a:tcPr/>
                </a:tc>
                <a:tc hMerge="1">
                  <a:txBody>
                    <a:bodyPr/>
                    <a:lstStyle/>
                    <a:p>
                      <a:endParaRPr lang="en-US" dirty="0"/>
                    </a:p>
                  </a:txBody>
                  <a:tcPr/>
                </a:tc>
                <a:extLst>
                  <a:ext uri="{0D108BD9-81ED-4DB2-BD59-A6C34878D82A}">
                    <a16:rowId xmlns:a16="http://schemas.microsoft.com/office/drawing/2014/main" val="520002610"/>
                  </a:ext>
                </a:extLst>
              </a:tr>
              <a:tr h="543488">
                <a:tc>
                  <a:txBody>
                    <a:bodyPr/>
                    <a:lstStyle/>
                    <a:p>
                      <a:r>
                        <a:rPr lang="en-US" sz="2400" b="1" dirty="0"/>
                        <a:t>Gross Sales</a:t>
                      </a:r>
                    </a:p>
                  </a:txBody>
                  <a:tcPr/>
                </a:tc>
                <a:tc>
                  <a:txBody>
                    <a:bodyPr/>
                    <a:lstStyle/>
                    <a:p>
                      <a:r>
                        <a:rPr lang="en-US" sz="2400" dirty="0"/>
                        <a:t>$40,520,000</a:t>
                      </a:r>
                    </a:p>
                  </a:txBody>
                  <a:tcPr/>
                </a:tc>
                <a:tc>
                  <a:txBody>
                    <a:bodyPr/>
                    <a:lstStyle/>
                    <a:p>
                      <a:pPr algn="r"/>
                      <a:r>
                        <a:rPr lang="en-US" sz="2400" dirty="0"/>
                        <a:t>101.3%</a:t>
                      </a:r>
                    </a:p>
                  </a:txBody>
                  <a:tcPr/>
                </a:tc>
                <a:tc>
                  <a:txBody>
                    <a:bodyPr/>
                    <a:lstStyle/>
                    <a:p>
                      <a:r>
                        <a:rPr lang="en-US" sz="2400" dirty="0"/>
                        <a:t>$42,224,000</a:t>
                      </a:r>
                    </a:p>
                  </a:txBody>
                  <a:tcPr/>
                </a:tc>
                <a:tc>
                  <a:txBody>
                    <a:bodyPr/>
                    <a:lstStyle/>
                    <a:p>
                      <a:pPr algn="r"/>
                      <a:r>
                        <a:rPr lang="en-US" sz="2400" dirty="0"/>
                        <a:t>101.5%</a:t>
                      </a:r>
                    </a:p>
                  </a:txBody>
                  <a:tcPr/>
                </a:tc>
                <a:tc>
                  <a:txBody>
                    <a:bodyPr/>
                    <a:lstStyle/>
                    <a:p>
                      <a:r>
                        <a:rPr lang="en-US" sz="2400" dirty="0"/>
                        <a:t>$57,554,640</a:t>
                      </a:r>
                    </a:p>
                  </a:txBody>
                  <a:tcPr/>
                </a:tc>
                <a:tc>
                  <a:txBody>
                    <a:bodyPr/>
                    <a:lstStyle/>
                    <a:p>
                      <a:pPr algn="r"/>
                      <a:r>
                        <a:rPr lang="en-US" sz="2400" dirty="0"/>
                        <a:t>101.5%</a:t>
                      </a:r>
                    </a:p>
                  </a:txBody>
                  <a:tcPr/>
                </a:tc>
                <a:extLst>
                  <a:ext uri="{0D108BD9-81ED-4DB2-BD59-A6C34878D82A}">
                    <a16:rowId xmlns:a16="http://schemas.microsoft.com/office/drawing/2014/main" val="3893409412"/>
                  </a:ext>
                </a:extLst>
              </a:tr>
              <a:tr h="938075">
                <a:tc>
                  <a:txBody>
                    <a:bodyPr/>
                    <a:lstStyle/>
                    <a:p>
                      <a:r>
                        <a:rPr lang="en-US" sz="2400" b="1" dirty="0"/>
                        <a:t>Customer Returns &amp; Allowances</a:t>
                      </a:r>
                    </a:p>
                  </a:txBody>
                  <a:tcPr/>
                </a:tc>
                <a:tc>
                  <a:txBody>
                    <a:bodyPr/>
                    <a:lstStyle/>
                    <a:p>
                      <a:r>
                        <a:rPr lang="en-US" sz="2400" dirty="0"/>
                        <a:t>$520,000</a:t>
                      </a:r>
                    </a:p>
                  </a:txBody>
                  <a:tcPr/>
                </a:tc>
                <a:tc>
                  <a:txBody>
                    <a:bodyPr/>
                    <a:lstStyle/>
                    <a:p>
                      <a:pPr algn="r"/>
                      <a:r>
                        <a:rPr lang="en-US" sz="2400" dirty="0"/>
                        <a:t>1.3%</a:t>
                      </a:r>
                    </a:p>
                  </a:txBody>
                  <a:tcPr/>
                </a:tc>
                <a:tc>
                  <a:txBody>
                    <a:bodyPr/>
                    <a:lstStyle/>
                    <a:p>
                      <a:r>
                        <a:rPr lang="en-US" sz="2400" dirty="0"/>
                        <a:t>$624,000</a:t>
                      </a:r>
                    </a:p>
                  </a:txBody>
                  <a:tcPr/>
                </a:tc>
                <a:tc>
                  <a:txBody>
                    <a:bodyPr/>
                    <a:lstStyle/>
                    <a:p>
                      <a:pPr algn="r"/>
                      <a:r>
                        <a:rPr lang="en-US" sz="2400" dirty="0"/>
                        <a:t>1.5%</a:t>
                      </a:r>
                    </a:p>
                  </a:txBody>
                  <a:tcPr/>
                </a:tc>
                <a:tc>
                  <a:txBody>
                    <a:bodyPr/>
                    <a:lstStyle/>
                    <a:p>
                      <a:r>
                        <a:rPr lang="en-US" sz="2400" dirty="0"/>
                        <a:t>$794,640</a:t>
                      </a:r>
                    </a:p>
                  </a:txBody>
                  <a:tcPr/>
                </a:tc>
                <a:tc>
                  <a:txBody>
                    <a:bodyPr/>
                    <a:lstStyle/>
                    <a:p>
                      <a:pPr algn="r"/>
                      <a:r>
                        <a:rPr lang="en-US" sz="2400" dirty="0"/>
                        <a:t>1.4%</a:t>
                      </a:r>
                    </a:p>
                  </a:txBody>
                  <a:tcPr/>
                </a:tc>
                <a:extLst>
                  <a:ext uri="{0D108BD9-81ED-4DB2-BD59-A6C34878D82A}">
                    <a16:rowId xmlns:a16="http://schemas.microsoft.com/office/drawing/2014/main" val="3227538613"/>
                  </a:ext>
                </a:extLst>
              </a:tr>
              <a:tr h="543488">
                <a:tc>
                  <a:txBody>
                    <a:bodyPr/>
                    <a:lstStyle/>
                    <a:p>
                      <a:r>
                        <a:rPr lang="en-US" sz="2400" b="1" dirty="0"/>
                        <a:t>Net Sales</a:t>
                      </a:r>
                    </a:p>
                  </a:txBody>
                  <a:tcPr/>
                </a:tc>
                <a:tc>
                  <a:txBody>
                    <a:bodyPr/>
                    <a:lstStyle/>
                    <a:p>
                      <a:r>
                        <a:rPr lang="en-US" sz="2400" dirty="0"/>
                        <a:t>$40,000,000</a:t>
                      </a:r>
                    </a:p>
                  </a:txBody>
                  <a:tcPr/>
                </a:tc>
                <a:tc>
                  <a:txBody>
                    <a:bodyPr/>
                    <a:lstStyle/>
                    <a:p>
                      <a:pPr algn="r"/>
                      <a:r>
                        <a:rPr lang="en-US" sz="2400" dirty="0"/>
                        <a:t>100%</a:t>
                      </a:r>
                    </a:p>
                  </a:txBody>
                  <a:tcPr/>
                </a:tc>
                <a:tc>
                  <a:txBody>
                    <a:bodyPr/>
                    <a:lstStyle/>
                    <a:p>
                      <a:r>
                        <a:rPr lang="en-US" sz="2400" dirty="0"/>
                        <a:t>$41,600,000</a:t>
                      </a:r>
                    </a:p>
                  </a:txBody>
                  <a:tcPr/>
                </a:tc>
                <a:tc>
                  <a:txBody>
                    <a:bodyPr/>
                    <a:lstStyle/>
                    <a:p>
                      <a:pPr algn="r"/>
                      <a:r>
                        <a:rPr lang="en-US" sz="2400" dirty="0"/>
                        <a:t>100%</a:t>
                      </a:r>
                    </a:p>
                  </a:txBody>
                  <a:tcPr/>
                </a:tc>
                <a:tc>
                  <a:txBody>
                    <a:bodyPr/>
                    <a:lstStyle/>
                    <a:p>
                      <a:r>
                        <a:rPr lang="en-US" sz="2400" dirty="0"/>
                        <a:t>$45,760,000</a:t>
                      </a:r>
                    </a:p>
                  </a:txBody>
                  <a:tcPr/>
                </a:tc>
                <a:tc>
                  <a:txBody>
                    <a:bodyPr/>
                    <a:lstStyle/>
                    <a:p>
                      <a:pPr algn="r"/>
                      <a:r>
                        <a:rPr lang="en-US" sz="2400" dirty="0"/>
                        <a:t>100%</a:t>
                      </a:r>
                    </a:p>
                  </a:txBody>
                  <a:tcPr/>
                </a:tc>
                <a:extLst>
                  <a:ext uri="{0D108BD9-81ED-4DB2-BD59-A6C34878D82A}">
                    <a16:rowId xmlns:a16="http://schemas.microsoft.com/office/drawing/2014/main" val="2415086540"/>
                  </a:ext>
                </a:extLst>
              </a:tr>
              <a:tr h="543488">
                <a:tc>
                  <a:txBody>
                    <a:bodyPr/>
                    <a:lstStyle/>
                    <a:p>
                      <a:r>
                        <a:rPr lang="en-US" sz="2400" b="1" dirty="0"/>
                        <a:t>Cost of Goods Sold</a:t>
                      </a:r>
                    </a:p>
                  </a:txBody>
                  <a:tcPr/>
                </a:tc>
                <a:tc>
                  <a:txBody>
                    <a:bodyPr/>
                    <a:lstStyle/>
                    <a:p>
                      <a:r>
                        <a:rPr lang="en-US" sz="2400" dirty="0"/>
                        <a:t>$20,000,000</a:t>
                      </a:r>
                    </a:p>
                  </a:txBody>
                  <a:tcPr/>
                </a:tc>
                <a:tc>
                  <a:txBody>
                    <a:bodyPr/>
                    <a:lstStyle/>
                    <a:p>
                      <a:pPr algn="r"/>
                      <a:r>
                        <a:rPr lang="en-US" sz="2400" dirty="0"/>
                        <a:t>50%</a:t>
                      </a:r>
                    </a:p>
                  </a:txBody>
                  <a:tcPr/>
                </a:tc>
                <a:tc>
                  <a:txBody>
                    <a:bodyPr/>
                    <a:lstStyle/>
                    <a:p>
                      <a:r>
                        <a:rPr lang="en-US" sz="2400" dirty="0"/>
                        <a:t>$20,800,000</a:t>
                      </a:r>
                    </a:p>
                  </a:txBody>
                  <a:tcPr/>
                </a:tc>
                <a:tc>
                  <a:txBody>
                    <a:bodyPr/>
                    <a:lstStyle/>
                    <a:p>
                      <a:pPr algn="r"/>
                      <a:r>
                        <a:rPr lang="en-US" sz="2400" dirty="0"/>
                        <a:t>50%</a:t>
                      </a:r>
                    </a:p>
                  </a:txBody>
                  <a:tcPr/>
                </a:tc>
                <a:tc>
                  <a:txBody>
                    <a:bodyPr/>
                    <a:lstStyle/>
                    <a:p>
                      <a:r>
                        <a:rPr lang="en-US" sz="2400" dirty="0"/>
                        <a:t>$22,880,000</a:t>
                      </a:r>
                    </a:p>
                  </a:txBody>
                  <a:tcPr/>
                </a:tc>
                <a:tc>
                  <a:txBody>
                    <a:bodyPr/>
                    <a:lstStyle/>
                    <a:p>
                      <a:pPr algn="r"/>
                      <a:r>
                        <a:rPr lang="en-US" sz="2400" dirty="0"/>
                        <a:t>50%</a:t>
                      </a:r>
                    </a:p>
                  </a:txBody>
                  <a:tcPr/>
                </a:tc>
                <a:extLst>
                  <a:ext uri="{0D108BD9-81ED-4DB2-BD59-A6C34878D82A}">
                    <a16:rowId xmlns:a16="http://schemas.microsoft.com/office/drawing/2014/main" val="544848551"/>
                  </a:ext>
                </a:extLst>
              </a:tr>
              <a:tr h="543488">
                <a:tc>
                  <a:txBody>
                    <a:bodyPr/>
                    <a:lstStyle/>
                    <a:p>
                      <a:r>
                        <a:rPr lang="en-US" sz="2400" b="1" dirty="0"/>
                        <a:t>Gross Margin</a:t>
                      </a:r>
                    </a:p>
                  </a:txBody>
                  <a:tcPr/>
                </a:tc>
                <a:tc>
                  <a:txBody>
                    <a:bodyPr/>
                    <a:lstStyle/>
                    <a:p>
                      <a:r>
                        <a:rPr lang="en-US" sz="2400" dirty="0"/>
                        <a:t>$20,000,000</a:t>
                      </a:r>
                    </a:p>
                  </a:txBody>
                  <a:tcPr/>
                </a:tc>
                <a:tc>
                  <a:txBody>
                    <a:bodyPr/>
                    <a:lstStyle/>
                    <a:p>
                      <a:pPr algn="r"/>
                      <a:r>
                        <a:rPr lang="en-US" sz="2400" dirty="0"/>
                        <a:t>50%</a:t>
                      </a:r>
                    </a:p>
                  </a:txBody>
                  <a:tcPr/>
                </a:tc>
                <a:tc>
                  <a:txBody>
                    <a:bodyPr/>
                    <a:lstStyle/>
                    <a:p>
                      <a:r>
                        <a:rPr lang="en-US" sz="2400" dirty="0"/>
                        <a:t>$20,800,000</a:t>
                      </a:r>
                    </a:p>
                  </a:txBody>
                  <a:tcPr/>
                </a:tc>
                <a:tc>
                  <a:txBody>
                    <a:bodyPr/>
                    <a:lstStyle/>
                    <a:p>
                      <a:pPr algn="r"/>
                      <a:r>
                        <a:rPr lang="en-US" sz="2400"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$22,880,000</a:t>
                      </a:r>
                    </a:p>
                  </a:txBody>
                  <a:tcPr/>
                </a:tc>
                <a:tc>
                  <a:txBody>
                    <a:bodyPr/>
                    <a:lstStyle/>
                    <a:p>
                      <a:pPr algn="r"/>
                      <a:r>
                        <a:rPr lang="en-US" sz="2400" dirty="0"/>
                        <a:t>50%</a:t>
                      </a:r>
                    </a:p>
                  </a:txBody>
                  <a:tcPr/>
                </a:tc>
                <a:extLst>
                  <a:ext uri="{0D108BD9-81ED-4DB2-BD59-A6C34878D82A}">
                    <a16:rowId xmlns:a16="http://schemas.microsoft.com/office/drawing/2014/main" val="10144543"/>
                  </a:ext>
                </a:extLst>
              </a:tr>
              <a:tr h="543488">
                <a:tc>
                  <a:txBody>
                    <a:bodyPr/>
                    <a:lstStyle/>
                    <a:p>
                      <a:r>
                        <a:rPr lang="en-US" sz="2400" b="1" dirty="0"/>
                        <a:t>Procurement Costs</a:t>
                      </a:r>
                    </a:p>
                  </a:txBody>
                  <a:tcPr/>
                </a:tc>
                <a:tc>
                  <a:txBody>
                    <a:bodyPr/>
                    <a:lstStyle/>
                    <a:p>
                      <a:r>
                        <a:rPr lang="en-US" sz="2400" dirty="0"/>
                        <a:t>$4,000,000</a:t>
                      </a:r>
                    </a:p>
                  </a:txBody>
                  <a:tcPr/>
                </a:tc>
                <a:tc>
                  <a:txBody>
                    <a:bodyPr/>
                    <a:lstStyle/>
                    <a:p>
                      <a:pPr algn="r"/>
                      <a:r>
                        <a:rPr lang="en-US" sz="2400" dirty="0"/>
                        <a:t>10%</a:t>
                      </a:r>
                    </a:p>
                  </a:txBody>
                  <a:tcPr/>
                </a:tc>
                <a:tc>
                  <a:txBody>
                    <a:bodyPr/>
                    <a:lstStyle/>
                    <a:p>
                      <a:r>
                        <a:rPr lang="en-US" sz="2400" dirty="0"/>
                        <a:t>$4,160,000</a:t>
                      </a:r>
                    </a:p>
                  </a:txBody>
                  <a:tcPr/>
                </a:tc>
                <a:tc>
                  <a:txBody>
                    <a:bodyPr/>
                    <a:lstStyle/>
                    <a:p>
                      <a:pPr algn="r"/>
                      <a:r>
                        <a:rPr lang="en-US" sz="2400" dirty="0"/>
                        <a:t>10%</a:t>
                      </a:r>
                    </a:p>
                  </a:txBody>
                  <a:tcPr/>
                </a:tc>
                <a:tc>
                  <a:txBody>
                    <a:bodyPr/>
                    <a:lstStyle/>
                    <a:p>
                      <a:r>
                        <a:rPr lang="en-US" sz="2400" dirty="0"/>
                        <a:t>$4,576,000</a:t>
                      </a:r>
                    </a:p>
                  </a:txBody>
                  <a:tcPr/>
                </a:tc>
                <a:tc>
                  <a:txBody>
                    <a:bodyPr/>
                    <a:lstStyle/>
                    <a:p>
                      <a:pPr algn="r"/>
                      <a:r>
                        <a:rPr lang="en-US" sz="2400" dirty="0"/>
                        <a:t>10%</a:t>
                      </a:r>
                    </a:p>
                  </a:txBody>
                  <a:tcPr/>
                </a:tc>
                <a:extLst>
                  <a:ext uri="{0D108BD9-81ED-4DB2-BD59-A6C34878D82A}">
                    <a16:rowId xmlns:a16="http://schemas.microsoft.com/office/drawing/2014/main" val="2417927164"/>
                  </a:ext>
                </a:extLst>
              </a:tr>
              <a:tr h="543488">
                <a:tc>
                  <a:txBody>
                    <a:bodyPr/>
                    <a:lstStyle/>
                    <a:p>
                      <a:r>
                        <a:rPr lang="en-US" sz="2400" b="1" dirty="0"/>
                        <a:t>Adjusted Gross Margin</a:t>
                      </a:r>
                    </a:p>
                  </a:txBody>
                  <a:tcPr/>
                </a:tc>
                <a:tc>
                  <a:txBody>
                    <a:bodyPr/>
                    <a:lstStyle/>
                    <a:p>
                      <a:r>
                        <a:rPr lang="en-US" sz="2400" dirty="0"/>
                        <a:t>$16,000,000</a:t>
                      </a:r>
                    </a:p>
                  </a:txBody>
                  <a:tcPr/>
                </a:tc>
                <a:tc>
                  <a:txBody>
                    <a:bodyPr/>
                    <a:lstStyle/>
                    <a:p>
                      <a:pPr algn="r"/>
                      <a:r>
                        <a:rPr lang="en-US" sz="2400" dirty="0"/>
                        <a:t>40%</a:t>
                      </a:r>
                    </a:p>
                  </a:txBody>
                  <a:tcPr/>
                </a:tc>
                <a:tc>
                  <a:txBody>
                    <a:bodyPr/>
                    <a:lstStyle/>
                    <a:p>
                      <a:r>
                        <a:rPr lang="en-US" sz="2400" dirty="0"/>
                        <a:t>$16,640,000</a:t>
                      </a:r>
                    </a:p>
                  </a:txBody>
                  <a:tcPr/>
                </a:tc>
                <a:tc>
                  <a:txBody>
                    <a:bodyPr/>
                    <a:lstStyle/>
                    <a:p>
                      <a:pPr algn="r"/>
                      <a:r>
                        <a:rPr lang="en-US" sz="2400" dirty="0"/>
                        <a:t>40%</a:t>
                      </a:r>
                    </a:p>
                  </a:txBody>
                  <a:tcPr/>
                </a:tc>
                <a:tc>
                  <a:txBody>
                    <a:bodyPr/>
                    <a:lstStyle/>
                    <a:p>
                      <a:r>
                        <a:rPr lang="en-US" sz="2400" dirty="0"/>
                        <a:t>$18,304,000</a:t>
                      </a:r>
                    </a:p>
                  </a:txBody>
                  <a:tcPr/>
                </a:tc>
                <a:tc>
                  <a:txBody>
                    <a:bodyPr/>
                    <a:lstStyle/>
                    <a:p>
                      <a:pPr algn="r"/>
                      <a:r>
                        <a:rPr lang="en-US" sz="2400" dirty="0"/>
                        <a:t>40%</a:t>
                      </a:r>
                    </a:p>
                  </a:txBody>
                  <a:tcPr/>
                </a:tc>
                <a:extLst>
                  <a:ext uri="{0D108BD9-81ED-4DB2-BD59-A6C34878D82A}">
                    <a16:rowId xmlns:a16="http://schemas.microsoft.com/office/drawing/2014/main" val="1077439840"/>
                  </a:ext>
                </a:extLst>
              </a:tr>
              <a:tr h="703557">
                <a:tc>
                  <a:txBody>
                    <a:bodyPr/>
                    <a:lstStyle/>
                    <a:p>
                      <a:r>
                        <a:rPr lang="en-US" sz="2400" b="1" dirty="0"/>
                        <a:t>Operating Expenses</a:t>
                      </a:r>
                    </a:p>
                  </a:txBody>
                  <a:tcPr/>
                </a:tc>
                <a:tc>
                  <a:txBody>
                    <a:bodyPr/>
                    <a:lstStyle/>
                    <a:p>
                      <a:r>
                        <a:rPr lang="en-US" sz="2400" dirty="0"/>
                        <a:t>$12,000,000</a:t>
                      </a:r>
                    </a:p>
                  </a:txBody>
                  <a:tcPr/>
                </a:tc>
                <a:tc>
                  <a:txBody>
                    <a:bodyPr/>
                    <a:lstStyle/>
                    <a:p>
                      <a:pPr algn="r"/>
                      <a:r>
                        <a:rPr lang="en-US" sz="2400" dirty="0"/>
                        <a:t>30%</a:t>
                      </a:r>
                    </a:p>
                  </a:txBody>
                  <a:tcPr/>
                </a:tc>
                <a:tc>
                  <a:txBody>
                    <a:bodyPr/>
                    <a:lstStyle/>
                    <a:p>
                      <a:r>
                        <a:rPr lang="en-US" sz="2400" dirty="0"/>
                        <a:t>$12,480,000</a:t>
                      </a:r>
                    </a:p>
                  </a:txBody>
                  <a:tcPr/>
                </a:tc>
                <a:tc>
                  <a:txBody>
                    <a:bodyPr/>
                    <a:lstStyle/>
                    <a:p>
                      <a:pPr algn="r"/>
                      <a:r>
                        <a:rPr lang="en-US" sz="2400" dirty="0"/>
                        <a:t>30%</a:t>
                      </a:r>
                    </a:p>
                  </a:txBody>
                  <a:tcPr/>
                </a:tc>
                <a:tc>
                  <a:txBody>
                    <a:bodyPr/>
                    <a:lstStyle/>
                    <a:p>
                      <a:r>
                        <a:rPr lang="en-US" sz="2400" dirty="0"/>
                        <a:t>$13,728,000</a:t>
                      </a:r>
                    </a:p>
                  </a:txBody>
                  <a:tcPr/>
                </a:tc>
                <a:tc>
                  <a:txBody>
                    <a:bodyPr/>
                    <a:lstStyle/>
                    <a:p>
                      <a:pPr algn="r"/>
                      <a:r>
                        <a:rPr lang="en-US" sz="2400" dirty="0"/>
                        <a:t>30%</a:t>
                      </a:r>
                    </a:p>
                  </a:txBody>
                  <a:tcPr/>
                </a:tc>
                <a:extLst>
                  <a:ext uri="{0D108BD9-81ED-4DB2-BD59-A6C34878D82A}">
                    <a16:rowId xmlns:a16="http://schemas.microsoft.com/office/drawing/2014/main" val="1655847479"/>
                  </a:ext>
                </a:extLst>
              </a:tr>
              <a:tr h="543488">
                <a:tc>
                  <a:txBody>
                    <a:bodyPr/>
                    <a:lstStyle/>
                    <a:p>
                      <a:r>
                        <a:rPr lang="en-US" sz="2400" b="1" dirty="0"/>
                        <a:t>Operating Profit</a:t>
                      </a:r>
                    </a:p>
                  </a:txBody>
                  <a:tcPr/>
                </a:tc>
                <a:tc>
                  <a:txBody>
                    <a:bodyPr/>
                    <a:lstStyle/>
                    <a:p>
                      <a:r>
                        <a:rPr lang="en-US" sz="2400" dirty="0"/>
                        <a:t>$4,000,000</a:t>
                      </a:r>
                    </a:p>
                  </a:txBody>
                  <a:tcPr/>
                </a:tc>
                <a:tc>
                  <a:txBody>
                    <a:bodyPr/>
                    <a:lstStyle/>
                    <a:p>
                      <a:pPr algn="r"/>
                      <a:r>
                        <a:rPr lang="en-US" sz="2400" dirty="0"/>
                        <a:t>10%</a:t>
                      </a:r>
                    </a:p>
                  </a:txBody>
                  <a:tcPr/>
                </a:tc>
                <a:tc>
                  <a:txBody>
                    <a:bodyPr/>
                    <a:lstStyle/>
                    <a:p>
                      <a:r>
                        <a:rPr lang="en-US" sz="2400" dirty="0"/>
                        <a:t>$4,160,000</a:t>
                      </a:r>
                    </a:p>
                  </a:txBody>
                  <a:tcPr/>
                </a:tc>
                <a:tc>
                  <a:txBody>
                    <a:bodyPr/>
                    <a:lstStyle/>
                    <a:p>
                      <a:pPr algn="r"/>
                      <a:r>
                        <a:rPr lang="en-US" sz="2400" dirty="0"/>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$4,576,000</a:t>
                      </a:r>
                    </a:p>
                  </a:txBody>
                  <a:tcPr/>
                </a:tc>
                <a:tc>
                  <a:txBody>
                    <a:bodyPr/>
                    <a:lstStyle/>
                    <a:p>
                      <a:pPr algn="r"/>
                      <a:r>
                        <a:rPr lang="en-US" sz="2400" dirty="0"/>
                        <a:t>10%</a:t>
                      </a:r>
                    </a:p>
                  </a:txBody>
                  <a:tcPr/>
                </a:tc>
                <a:extLst>
                  <a:ext uri="{0D108BD9-81ED-4DB2-BD59-A6C34878D82A}">
                    <a16:rowId xmlns:a16="http://schemas.microsoft.com/office/drawing/2014/main" val="33693661"/>
                  </a:ext>
                </a:extLst>
              </a:tr>
              <a:tr h="543488">
                <a:tc>
                  <a:txBody>
                    <a:bodyPr/>
                    <a:lstStyle/>
                    <a:p>
                      <a:r>
                        <a:rPr lang="en-US" sz="2400" b="1" dirty="0"/>
                        <a:t>Other Income &amp; Expenses</a:t>
                      </a:r>
                    </a:p>
                  </a:txBody>
                  <a:tcPr/>
                </a:tc>
                <a:tc>
                  <a:txBody>
                    <a:bodyPr/>
                    <a:lstStyle/>
                    <a:p>
                      <a:r>
                        <a:rPr lang="en-US" sz="2400" dirty="0"/>
                        <a:t>$400,000</a:t>
                      </a:r>
                    </a:p>
                  </a:txBody>
                  <a:tcPr/>
                </a:tc>
                <a:tc>
                  <a:txBody>
                    <a:bodyPr/>
                    <a:lstStyle/>
                    <a:p>
                      <a:pPr algn="r"/>
                      <a:r>
                        <a:rPr lang="en-US" sz="2400" dirty="0"/>
                        <a:t>1%</a:t>
                      </a:r>
                    </a:p>
                  </a:txBody>
                  <a:tcPr/>
                </a:tc>
                <a:tc>
                  <a:txBody>
                    <a:bodyPr/>
                    <a:lstStyle/>
                    <a:p>
                      <a:r>
                        <a:rPr lang="en-US" sz="2400" dirty="0"/>
                        <a:t>$416,000</a:t>
                      </a:r>
                    </a:p>
                  </a:txBody>
                  <a:tcPr/>
                </a:tc>
                <a:tc>
                  <a:txBody>
                    <a:bodyPr/>
                    <a:lstStyle/>
                    <a:p>
                      <a:pPr algn="r"/>
                      <a:r>
                        <a:rPr lang="en-US" sz="2400" dirty="0"/>
                        <a:t>1%</a:t>
                      </a:r>
                    </a:p>
                  </a:txBody>
                  <a:tcPr/>
                </a:tc>
                <a:tc>
                  <a:txBody>
                    <a:bodyPr/>
                    <a:lstStyle/>
                    <a:p>
                      <a:r>
                        <a:rPr lang="en-US" sz="2400" dirty="0"/>
                        <a:t>$457,600</a:t>
                      </a:r>
                    </a:p>
                  </a:txBody>
                  <a:tcPr/>
                </a:tc>
                <a:tc>
                  <a:txBody>
                    <a:bodyPr/>
                    <a:lstStyle/>
                    <a:p>
                      <a:pPr algn="r"/>
                      <a:r>
                        <a:rPr lang="en-US" sz="2400" dirty="0"/>
                        <a:t>1%</a:t>
                      </a:r>
                    </a:p>
                  </a:txBody>
                  <a:tcPr/>
                </a:tc>
                <a:extLst>
                  <a:ext uri="{0D108BD9-81ED-4DB2-BD59-A6C34878D82A}">
                    <a16:rowId xmlns:a16="http://schemas.microsoft.com/office/drawing/2014/main" val="2143661142"/>
                  </a:ext>
                </a:extLst>
              </a:tr>
              <a:tr h="543488">
                <a:tc>
                  <a:txBody>
                    <a:bodyPr/>
                    <a:lstStyle/>
                    <a:p>
                      <a:r>
                        <a:rPr lang="en-US" sz="2400" b="1" dirty="0"/>
                        <a:t>Net Profit before Taxes</a:t>
                      </a:r>
                    </a:p>
                  </a:txBody>
                  <a:tcPr/>
                </a:tc>
                <a:tc>
                  <a:txBody>
                    <a:bodyPr/>
                    <a:lstStyle/>
                    <a:p>
                      <a:r>
                        <a:rPr lang="en-US" sz="2400" dirty="0"/>
                        <a:t>$3,600,000</a:t>
                      </a:r>
                    </a:p>
                  </a:txBody>
                  <a:tcPr/>
                </a:tc>
                <a:tc>
                  <a:txBody>
                    <a:bodyPr/>
                    <a:lstStyle/>
                    <a:p>
                      <a:pPr algn="r"/>
                      <a:r>
                        <a:rPr lang="en-US" sz="2400"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$3,744,000</a:t>
                      </a:r>
                    </a:p>
                  </a:txBody>
                  <a:tcPr/>
                </a:tc>
                <a:tc>
                  <a:txBody>
                    <a:bodyPr/>
                    <a:lstStyle/>
                    <a:p>
                      <a:pPr algn="r"/>
                      <a:r>
                        <a:rPr lang="en-US" sz="2400"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$4,118,400</a:t>
                      </a:r>
                    </a:p>
                  </a:txBody>
                  <a:tcPr/>
                </a:tc>
                <a:tc>
                  <a:txBody>
                    <a:bodyPr/>
                    <a:lstStyle/>
                    <a:p>
                      <a:pPr algn="r"/>
                      <a:r>
                        <a:rPr lang="en-US" sz="2400" dirty="0"/>
                        <a:t>9%</a:t>
                      </a:r>
                    </a:p>
                  </a:txBody>
                  <a:tcPr/>
                </a:tc>
                <a:extLst>
                  <a:ext uri="{0D108BD9-81ED-4DB2-BD59-A6C34878D82A}">
                    <a16:rowId xmlns:a16="http://schemas.microsoft.com/office/drawing/2014/main" val="3023225213"/>
                  </a:ext>
                </a:extLst>
              </a:tr>
            </a:tbl>
          </a:graphicData>
        </a:graphic>
      </p:graphicFrame>
      <p:sp>
        <p:nvSpPr>
          <p:cNvPr id="7" name="TextBox 6">
            <a:extLst>
              <a:ext uri="{FF2B5EF4-FFF2-40B4-BE49-F238E27FC236}">
                <a16:creationId xmlns:a16="http://schemas.microsoft.com/office/drawing/2014/main" id="{DDECADBB-5DB7-4A2E-B52E-D67F35149DB6}"/>
              </a:ext>
            </a:extLst>
          </p:cNvPr>
          <p:cNvSpPr txBox="1"/>
          <p:nvPr/>
        </p:nvSpPr>
        <p:spPr>
          <a:xfrm>
            <a:off x="12649200" y="9864328"/>
            <a:ext cx="9265920" cy="369332"/>
          </a:xfrm>
          <a:prstGeom prst="rect">
            <a:avLst/>
          </a:prstGeom>
          <a:noFill/>
        </p:spPr>
        <p:txBody>
          <a:bodyPr wrap="square">
            <a:spAutoFit/>
          </a:bodyPr>
          <a:lstStyle/>
          <a:p>
            <a:r>
              <a:rPr lang="en-US" dirty="0"/>
              <a:t>Photo from https://www.conserve-energy-future.com/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now, potato&#10;&#10;Description automatically generated">
            <a:extLst>
              <a:ext uri="{FF2B5EF4-FFF2-40B4-BE49-F238E27FC236}">
                <a16:creationId xmlns:a16="http://schemas.microsoft.com/office/drawing/2014/main" id="{647211BC-CB8E-4D4A-A830-836B8574680A}"/>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9D7E9C99-51A7-42C2-A777-840CBB2FF9A4}"/>
              </a:ext>
            </a:extLst>
          </p:cNvPr>
          <p:cNvSpPr txBox="1"/>
          <p:nvPr/>
        </p:nvSpPr>
        <p:spPr>
          <a:xfrm>
            <a:off x="1524000" y="2628900"/>
            <a:ext cx="15468600" cy="6863417"/>
          </a:xfrm>
          <a:prstGeom prst="rect">
            <a:avLst/>
          </a:prstGeom>
          <a:noFill/>
        </p:spPr>
        <p:txBody>
          <a:bodyPr wrap="square">
            <a:spAutoFit/>
          </a:bodyPr>
          <a:lstStyle/>
          <a:p>
            <a:r>
              <a:rPr lang="en-US" sz="3600" dirty="0">
                <a:latin typeface="Josefin Sans Regular" panose="020B0604020202020204" charset="0"/>
                <a:ea typeface="Roboto"/>
                <a:cs typeface="Roboto"/>
                <a:sym typeface="Roboto"/>
              </a:rPr>
              <a:t>The plan is to create a full line of Denimwear with premium price (moderate to high) level featuring TOUGH COTTON technology, with the focus on comfort, durability, </a:t>
            </a:r>
            <a:r>
              <a:rPr lang="en-US" sz="3600" dirty="0">
                <a:solidFill>
                  <a:srgbClr val="000000"/>
                </a:solidFill>
                <a:latin typeface="Josefin Sans Regular" panose="020B0604020202020204" charset="0"/>
              </a:rPr>
              <a:t>wrinkle resistance, stretch-free to keep shape retention, breathability, fine touch and not irritation to the skin.</a:t>
            </a:r>
          </a:p>
          <a:p>
            <a:pPr marL="0" lvl="0" indent="0" algn="l" rtl="0">
              <a:spcBef>
                <a:spcPts val="0"/>
              </a:spcBef>
              <a:spcAft>
                <a:spcPts val="0"/>
              </a:spcAft>
              <a:buNone/>
            </a:pPr>
            <a:endParaRPr lang="en-US" sz="3600" dirty="0">
              <a:latin typeface="Josefin Sans Regular" panose="020B0604020202020204" charset="0"/>
              <a:ea typeface="Roboto"/>
              <a:cs typeface="Roboto"/>
              <a:sym typeface="Roboto"/>
            </a:endParaRPr>
          </a:p>
          <a:p>
            <a:pPr marL="0" lvl="0" indent="0" algn="l" rtl="0">
              <a:spcBef>
                <a:spcPts val="0"/>
              </a:spcBef>
              <a:spcAft>
                <a:spcPts val="0"/>
              </a:spcAft>
              <a:buNone/>
            </a:pPr>
            <a:endParaRPr lang="en-US" sz="3600" dirty="0">
              <a:latin typeface="Josefin Sans Regular" panose="020B0604020202020204" charset="0"/>
              <a:ea typeface="Roboto"/>
              <a:cs typeface="Roboto"/>
              <a:sym typeface="Roboto"/>
            </a:endParaRPr>
          </a:p>
          <a:p>
            <a:pPr marL="0" lvl="0" indent="0" algn="l" rtl="0">
              <a:spcBef>
                <a:spcPts val="0"/>
              </a:spcBef>
              <a:spcAft>
                <a:spcPts val="0"/>
              </a:spcAft>
              <a:buNone/>
            </a:pPr>
            <a:r>
              <a:rPr lang="en-US" sz="3600" dirty="0">
                <a:latin typeface="Josefin Sans Regular" panose="020B0604020202020204" charset="0"/>
                <a:ea typeface="Roboto"/>
                <a:cs typeface="Roboto"/>
                <a:sym typeface="Roboto"/>
              </a:rPr>
              <a:t>This Business Plan offers incentives to customers, such as discounts, loyalty program, point system, and transparency to keep-in-touch and make them coming back for new collection release.</a:t>
            </a:r>
          </a:p>
          <a:p>
            <a:pPr marL="0" lvl="0" indent="0" algn="l" rtl="0">
              <a:spcBef>
                <a:spcPts val="0"/>
              </a:spcBef>
              <a:spcAft>
                <a:spcPts val="0"/>
              </a:spcAft>
              <a:buNone/>
            </a:pPr>
            <a:endParaRPr lang="en-US" sz="3600" dirty="0">
              <a:latin typeface="Josefin Sans Regular" panose="020B0604020202020204" charset="0"/>
              <a:ea typeface="Roboto"/>
              <a:cs typeface="Roboto"/>
              <a:sym typeface="Roboto"/>
            </a:endParaRPr>
          </a:p>
          <a:p>
            <a:pPr marL="0" lvl="0" indent="0" algn="l" rtl="0">
              <a:spcBef>
                <a:spcPts val="0"/>
              </a:spcBef>
              <a:spcAft>
                <a:spcPts val="0"/>
              </a:spcAft>
              <a:buNone/>
            </a:pPr>
            <a:r>
              <a:rPr lang="en-US" sz="3600" dirty="0">
                <a:latin typeface="Josefin Sans Regular" panose="020B0604020202020204" charset="0"/>
                <a:ea typeface="Roboto"/>
                <a:cs typeface="Roboto"/>
                <a:sym typeface="Roboto"/>
              </a:rPr>
              <a:t>Financial projection for the second year is 4%, and 10% for the </a:t>
            </a:r>
            <a:r>
              <a:rPr lang="en-US" sz="4000" dirty="0">
                <a:latin typeface="Josefin Sans Regular" panose="020B0604020202020204" charset="0"/>
                <a:ea typeface="Roboto"/>
                <a:cs typeface="Roboto"/>
                <a:sym typeface="Roboto"/>
              </a:rPr>
              <a:t>third year.</a:t>
            </a:r>
          </a:p>
        </p:txBody>
      </p:sp>
      <p:pic>
        <p:nvPicPr>
          <p:cNvPr id="8" name="Picture 2">
            <a:extLst>
              <a:ext uri="{FF2B5EF4-FFF2-40B4-BE49-F238E27FC236}">
                <a16:creationId xmlns:a16="http://schemas.microsoft.com/office/drawing/2014/main" id="{E7B02CFD-6ACA-4E29-A359-A95E4F0237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2000" y="748902"/>
            <a:ext cx="4166405" cy="939524"/>
          </a:xfrm>
          <a:prstGeom prst="rect">
            <a:avLst/>
          </a:prstGeom>
        </p:spPr>
      </p:pic>
      <p:sp>
        <p:nvSpPr>
          <p:cNvPr id="2" name="TextBox 1">
            <a:extLst>
              <a:ext uri="{FF2B5EF4-FFF2-40B4-BE49-F238E27FC236}">
                <a16:creationId xmlns:a16="http://schemas.microsoft.com/office/drawing/2014/main" id="{9645E93A-B53A-490A-8FBF-320737BAE57D}"/>
              </a:ext>
            </a:extLst>
          </p:cNvPr>
          <p:cNvSpPr txBox="1"/>
          <p:nvPr/>
        </p:nvSpPr>
        <p:spPr>
          <a:xfrm>
            <a:off x="1543665" y="1028700"/>
            <a:ext cx="3820277" cy="1015663"/>
          </a:xfrm>
          <a:prstGeom prst="rect">
            <a:avLst/>
          </a:prstGeom>
          <a:noFill/>
        </p:spPr>
        <p:txBody>
          <a:bodyPr wrap="none" rtlCol="0">
            <a:spAutoFit/>
          </a:bodyPr>
          <a:lstStyle/>
          <a:p>
            <a:r>
              <a:rPr lang="en-US" sz="6000" b="1" dirty="0">
                <a:latin typeface="Josefin Sans Regular" panose="020B0604020202020204" charset="0"/>
              </a:rPr>
              <a:t>Conclusion</a:t>
            </a:r>
          </a:p>
        </p:txBody>
      </p:sp>
      <p:sp>
        <p:nvSpPr>
          <p:cNvPr id="11" name="TextBox 10">
            <a:extLst>
              <a:ext uri="{FF2B5EF4-FFF2-40B4-BE49-F238E27FC236}">
                <a16:creationId xmlns:a16="http://schemas.microsoft.com/office/drawing/2014/main" id="{170753F9-6FF6-4915-9415-401A57F2489B}"/>
              </a:ext>
            </a:extLst>
          </p:cNvPr>
          <p:cNvSpPr txBox="1"/>
          <p:nvPr/>
        </p:nvSpPr>
        <p:spPr>
          <a:xfrm>
            <a:off x="8839200" y="9716125"/>
            <a:ext cx="9265920" cy="369332"/>
          </a:xfrm>
          <a:prstGeom prst="rect">
            <a:avLst/>
          </a:prstGeom>
          <a:noFill/>
        </p:spPr>
        <p:txBody>
          <a:bodyPr wrap="square">
            <a:spAutoFit/>
          </a:bodyPr>
          <a:lstStyle/>
          <a:p>
            <a:pPr algn="r"/>
            <a:r>
              <a:rPr lang="en-US" dirty="0"/>
              <a:t>Photo from https://www.amvac.com/</a:t>
            </a:r>
          </a:p>
        </p:txBody>
      </p:sp>
    </p:spTree>
    <p:extLst>
      <p:ext uri="{BB962C8B-B14F-4D97-AF65-F5344CB8AC3E}">
        <p14:creationId xmlns:p14="http://schemas.microsoft.com/office/powerpoint/2010/main" val="122440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FEDEB12-B744-411F-A6DF-B1D10DADB98B}"/>
              </a:ext>
            </a:extLst>
          </p:cNvPr>
          <p:cNvSpPr/>
          <p:nvPr/>
        </p:nvSpPr>
        <p:spPr>
          <a:xfrm>
            <a:off x="12290" y="0"/>
            <a:ext cx="18288000" cy="10477500"/>
          </a:xfrm>
          <a:prstGeom prst="rect">
            <a:avLst/>
          </a:prstGeom>
          <a:solidFill>
            <a:srgbClr val="E1C4BC"/>
          </a:solidFill>
        </p:spPr>
        <p:txBody>
          <a:bodyPr/>
          <a:lstStyle/>
          <a:p>
            <a:endParaRPr lang="en-US" dirty="0"/>
          </a:p>
        </p:txBody>
      </p:sp>
      <p:pic>
        <p:nvPicPr>
          <p:cNvPr id="4" name="Picture 2">
            <a:extLst>
              <a:ext uri="{FF2B5EF4-FFF2-40B4-BE49-F238E27FC236}">
                <a16:creationId xmlns:a16="http://schemas.microsoft.com/office/drawing/2014/main" id="{E609EAEE-707D-474F-A22C-224D3B6B11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53200" y="1"/>
            <a:ext cx="5181600" cy="1028699"/>
          </a:xfrm>
          <a:prstGeom prst="rect">
            <a:avLst/>
          </a:prstGeom>
        </p:spPr>
      </p:pic>
      <p:grpSp>
        <p:nvGrpSpPr>
          <p:cNvPr id="5" name="Group 2">
            <a:extLst>
              <a:ext uri="{FF2B5EF4-FFF2-40B4-BE49-F238E27FC236}">
                <a16:creationId xmlns:a16="http://schemas.microsoft.com/office/drawing/2014/main" id="{94E8582D-7D36-4D69-B11E-EE72849786F7}"/>
              </a:ext>
            </a:extLst>
          </p:cNvPr>
          <p:cNvGrpSpPr/>
          <p:nvPr/>
        </p:nvGrpSpPr>
        <p:grpSpPr>
          <a:xfrm>
            <a:off x="381000" y="1181102"/>
            <a:ext cx="17288841" cy="8753474"/>
            <a:chOff x="0" y="0"/>
            <a:chExt cx="13688688" cy="2268391"/>
          </a:xfrm>
        </p:grpSpPr>
        <p:sp>
          <p:nvSpPr>
            <p:cNvPr id="6" name="Freeform 3">
              <a:extLst>
                <a:ext uri="{FF2B5EF4-FFF2-40B4-BE49-F238E27FC236}">
                  <a16:creationId xmlns:a16="http://schemas.microsoft.com/office/drawing/2014/main" id="{5D759E4A-98C8-405B-9B3C-4865713FAB63}"/>
                </a:ext>
              </a:extLst>
            </p:cNvPr>
            <p:cNvSpPr/>
            <p:nvPr/>
          </p:nvSpPr>
          <p:spPr>
            <a:xfrm>
              <a:off x="0" y="0"/>
              <a:ext cx="13688688" cy="2268391"/>
            </a:xfrm>
            <a:custGeom>
              <a:avLst/>
              <a:gdLst/>
              <a:ahLst/>
              <a:cxnLst/>
              <a:rect l="l" t="t" r="r" b="b"/>
              <a:pathLst>
                <a:path w="13688688" h="2268391">
                  <a:moveTo>
                    <a:pt x="13564228" y="2268391"/>
                  </a:moveTo>
                  <a:lnTo>
                    <a:pt x="124460" y="2268391"/>
                  </a:lnTo>
                  <a:cubicBezTo>
                    <a:pt x="55880" y="2268391"/>
                    <a:pt x="0" y="2212511"/>
                    <a:pt x="0" y="2143931"/>
                  </a:cubicBezTo>
                  <a:lnTo>
                    <a:pt x="0" y="124460"/>
                  </a:lnTo>
                  <a:cubicBezTo>
                    <a:pt x="0" y="55880"/>
                    <a:pt x="55880" y="0"/>
                    <a:pt x="124460" y="0"/>
                  </a:cubicBezTo>
                  <a:lnTo>
                    <a:pt x="13564228" y="0"/>
                  </a:lnTo>
                  <a:cubicBezTo>
                    <a:pt x="13632808" y="0"/>
                    <a:pt x="13688688" y="55880"/>
                    <a:pt x="13688688" y="124460"/>
                  </a:cubicBezTo>
                  <a:lnTo>
                    <a:pt x="13688688" y="2143932"/>
                  </a:lnTo>
                  <a:cubicBezTo>
                    <a:pt x="13688688" y="2212511"/>
                    <a:pt x="13632808" y="2268391"/>
                    <a:pt x="13564228" y="2268391"/>
                  </a:cubicBezTo>
                  <a:close/>
                </a:path>
              </a:pathLst>
            </a:custGeom>
            <a:solidFill>
              <a:srgbClr val="F4F4F4"/>
            </a:solidFill>
          </p:spPr>
        </p:sp>
      </p:grpSp>
      <p:sp>
        <p:nvSpPr>
          <p:cNvPr id="2" name="TextBox 2"/>
          <p:cNvSpPr txBox="1"/>
          <p:nvPr/>
        </p:nvSpPr>
        <p:spPr>
          <a:xfrm>
            <a:off x="631511" y="419100"/>
            <a:ext cx="17024978" cy="15160497"/>
          </a:xfrm>
          <a:prstGeom prst="rect">
            <a:avLst/>
          </a:prstGeom>
        </p:spPr>
        <p:txBody>
          <a:bodyPr wrap="square" lIns="0" tIns="0" rIns="0" bIns="0" rtlCol="0" anchor="t">
            <a:spAutoFit/>
          </a:bodyPr>
          <a:lstStyle/>
          <a:p>
            <a:pPr algn="ctr">
              <a:lnSpc>
                <a:spcPts val="3150"/>
              </a:lnSpc>
            </a:pPr>
            <a:r>
              <a:rPr lang="en-US" sz="2400" b="1" dirty="0">
                <a:latin typeface="Times New Roman" panose="02020603050405020304" pitchFamily="18" charset="0"/>
                <a:cs typeface="Times New Roman" panose="02020603050405020304" pitchFamily="18" charset="0"/>
              </a:rPr>
              <a:t>REFERENCES</a:t>
            </a:r>
            <a:endParaRPr sz="2400" b="1" dirty="0">
              <a:latin typeface="Times New Roman" panose="02020603050405020304" pitchFamily="18" charset="0"/>
              <a:cs typeface="Times New Roman" panose="02020603050405020304" pitchFamily="18" charset="0"/>
            </a:endParaRPr>
          </a:p>
          <a:p>
            <a:pPr>
              <a:lnSpc>
                <a:spcPts val="3150"/>
              </a:lnSpc>
            </a:pPr>
            <a:endParaRPr lang="en-US" sz="2100" dirty="0">
              <a:solidFill>
                <a:srgbClr val="28211B"/>
              </a:solidFill>
              <a:latin typeface="Times New Roman" panose="02020603050405020304" pitchFamily="18" charset="0"/>
              <a:cs typeface="Times New Roman" panose="02020603050405020304" pitchFamily="18" charset="0"/>
            </a:endParaRPr>
          </a:p>
          <a:p>
            <a:pPr>
              <a:lnSpc>
                <a:spcPts val="3150"/>
              </a:lnSpc>
            </a:pPr>
            <a:r>
              <a:rPr lang="en-US" dirty="0">
                <a:effectLst/>
                <a:latin typeface="Times New Roman" panose="02020603050405020304" pitchFamily="18" charset="0"/>
                <a:cs typeface="Times New Roman" panose="02020603050405020304" pitchFamily="18" charset="0"/>
              </a:rPr>
              <a:t>Cotton Incorporated. (2022, April 25). </a:t>
            </a:r>
            <a:r>
              <a:rPr lang="en-US" i="1" dirty="0">
                <a:effectLst/>
                <a:latin typeface="Times New Roman" panose="02020603050405020304" pitchFamily="18" charset="0"/>
                <a:cs typeface="Times New Roman" panose="02020603050405020304" pitchFamily="18" charset="0"/>
              </a:rPr>
              <a:t>Tough cotton™ technology: </a:t>
            </a:r>
            <a:r>
              <a:rPr lang="en-US" i="1" dirty="0" err="1">
                <a:effectLst/>
                <a:latin typeface="Times New Roman" panose="02020603050405020304" pitchFamily="18" charset="0"/>
                <a:cs typeface="Times New Roman" panose="02020603050405020304" pitchFamily="18" charset="0"/>
              </a:rPr>
              <a:t>CottonWorks</a:t>
            </a:r>
            <a:r>
              <a:rPr lang="en-US" i="1" dirty="0">
                <a:effectLst/>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CottonWorks</a:t>
            </a:r>
            <a:r>
              <a:rPr lang="en-US" dirty="0">
                <a:effectLst/>
                <a:latin typeface="Times New Roman" panose="02020603050405020304" pitchFamily="18" charset="0"/>
                <a:cs typeface="Times New Roman" panose="02020603050405020304" pitchFamily="18" charset="0"/>
              </a:rPr>
              <a:t>. Retrieved 2022, from </a:t>
            </a:r>
            <a:r>
              <a:rPr lang="en-US" dirty="0">
                <a:effectLst/>
                <a:latin typeface="Times New Roman" panose="02020603050405020304" pitchFamily="18" charset="0"/>
                <a:cs typeface="Times New Roman" panose="02020603050405020304" pitchFamily="18" charset="0"/>
                <a:hlinkClick r:id="rId4"/>
              </a:rPr>
              <a:t>https://www.cottonworks.com/en/topics/fabric-technology/performance-technologies/tough-cotton-technology/</a:t>
            </a:r>
            <a:endParaRPr lang="en-US" dirty="0">
              <a:effectLst/>
              <a:latin typeface="Times New Roman" panose="02020603050405020304" pitchFamily="18" charset="0"/>
              <a:cs typeface="Times New Roman" panose="02020603050405020304" pitchFamily="18" charset="0"/>
            </a:endParaRPr>
          </a:p>
          <a:p>
            <a:pPr>
              <a:lnSpc>
                <a:spcPts val="3150"/>
              </a:lnSpc>
            </a:pPr>
            <a:r>
              <a:rPr lang="en-US" dirty="0">
                <a:effectLst/>
                <a:latin typeface="Times New Roman" panose="02020603050405020304" pitchFamily="18" charset="0"/>
                <a:cs typeface="Times New Roman" panose="02020603050405020304" pitchFamily="18" charset="0"/>
              </a:rPr>
              <a:t> </a:t>
            </a:r>
          </a:p>
          <a:p>
            <a:pPr>
              <a:lnSpc>
                <a:spcPts val="3150"/>
              </a:lnSpc>
            </a:pPr>
            <a:r>
              <a:rPr lang="en-US" dirty="0">
                <a:effectLst/>
                <a:latin typeface="Times New Roman" panose="02020603050405020304" pitchFamily="18" charset="0"/>
                <a:cs typeface="Times New Roman" panose="02020603050405020304" pitchFamily="18" charset="0"/>
              </a:rPr>
              <a:t>Ltd, A. A. (2021, December 31). </a:t>
            </a:r>
            <a:r>
              <a:rPr lang="en-US" i="1" dirty="0">
                <a:effectLst/>
                <a:latin typeface="Times New Roman" panose="02020603050405020304" pitchFamily="18" charset="0"/>
                <a:cs typeface="Times New Roman" panose="02020603050405020304" pitchFamily="18" charset="0"/>
              </a:rPr>
              <a:t>Market segmentation of Jeans Brand</a:t>
            </a:r>
            <a:r>
              <a:rPr lang="en-US" dirty="0">
                <a:effectLst/>
                <a:latin typeface="Times New Roman" panose="02020603050405020304" pitchFamily="18" charset="0"/>
                <a:cs typeface="Times New Roman" panose="02020603050405020304" pitchFamily="18" charset="0"/>
              </a:rPr>
              <a:t>. UK Essays. Retrieved May 1, 2022, from </a:t>
            </a:r>
            <a:r>
              <a:rPr lang="en-US" dirty="0">
                <a:effectLst/>
                <a:latin typeface="Times New Roman" panose="02020603050405020304" pitchFamily="18" charset="0"/>
                <a:cs typeface="Times New Roman" panose="02020603050405020304" pitchFamily="18" charset="0"/>
                <a:hlinkClick r:id="rId5"/>
              </a:rPr>
              <a:t>https://www.ukessays.com/essays/marketing/market-segmentation-of-jeans-brand-marketing-essay.php</a:t>
            </a:r>
            <a:endParaRPr lang="en-US" dirty="0">
              <a:effectLst/>
              <a:latin typeface="Times New Roman" panose="02020603050405020304" pitchFamily="18" charset="0"/>
              <a:cs typeface="Times New Roman" panose="02020603050405020304" pitchFamily="18" charset="0"/>
            </a:endParaRPr>
          </a:p>
          <a:p>
            <a:pPr>
              <a:lnSpc>
                <a:spcPts val="3150"/>
              </a:lnSpc>
            </a:pPr>
            <a:endParaRPr lang="en-US" dirty="0">
              <a:solidFill>
                <a:srgbClr val="28211B"/>
              </a:solidFill>
              <a:latin typeface="Times New Roman" panose="02020603050405020304" pitchFamily="18" charset="0"/>
              <a:cs typeface="Times New Roman" panose="02020603050405020304" pitchFamily="18" charset="0"/>
            </a:endParaRPr>
          </a:p>
          <a:p>
            <a:pPr>
              <a:lnSpc>
                <a:spcPts val="3150"/>
              </a:lnSpc>
            </a:pPr>
            <a:r>
              <a:rPr lang="en-US" dirty="0">
                <a:solidFill>
                  <a:srgbClr val="28211B"/>
                </a:solidFill>
                <a:latin typeface="Times New Roman" panose="02020603050405020304" pitchFamily="18" charset="0"/>
                <a:cs typeface="Times New Roman" panose="02020603050405020304" pitchFamily="18" charset="0"/>
              </a:rPr>
              <a:t>Anderson, K. (2021, August 31). Cotton: The new generation. AATCC. Retrieved April 30, 2022, from </a:t>
            </a:r>
            <a:r>
              <a:rPr lang="en-US" dirty="0">
                <a:solidFill>
                  <a:srgbClr val="28211B"/>
                </a:solidFill>
                <a:latin typeface="Times New Roman" panose="02020603050405020304" pitchFamily="18" charset="0"/>
                <a:cs typeface="Times New Roman" panose="02020603050405020304" pitchFamily="18" charset="0"/>
                <a:hlinkClick r:id="rId6"/>
              </a:rPr>
              <a:t>https://aatcc.org/news2021-09a/</a:t>
            </a:r>
            <a:endParaRPr lang="en-US" dirty="0">
              <a:solidFill>
                <a:srgbClr val="28211B"/>
              </a:solidFill>
              <a:latin typeface="Times New Roman" panose="02020603050405020304" pitchFamily="18" charset="0"/>
              <a:cs typeface="Times New Roman" panose="02020603050405020304" pitchFamily="18" charset="0"/>
            </a:endParaRPr>
          </a:p>
          <a:p>
            <a:pPr>
              <a:lnSpc>
                <a:spcPts val="3150"/>
              </a:lnSpc>
            </a:pPr>
            <a:endParaRPr lang="en-US" dirty="0">
              <a:solidFill>
                <a:srgbClr val="28211B"/>
              </a:solidFill>
              <a:latin typeface="Times New Roman" panose="02020603050405020304" pitchFamily="18" charset="0"/>
              <a:cs typeface="Times New Roman" panose="02020603050405020304" pitchFamily="18" charset="0"/>
            </a:endParaRPr>
          </a:p>
          <a:p>
            <a:pPr>
              <a:lnSpc>
                <a:spcPts val="3150"/>
              </a:lnSpc>
            </a:pPr>
            <a:r>
              <a:rPr lang="en-US" dirty="0">
                <a:solidFill>
                  <a:srgbClr val="28211B"/>
                </a:solidFill>
                <a:latin typeface="Times New Roman" panose="02020603050405020304" pitchFamily="18" charset="0"/>
                <a:cs typeface="Times New Roman" panose="02020603050405020304" pitchFamily="18" charset="0"/>
              </a:rPr>
              <a:t>Hyde Park Denim Company. (n.d.). Pocketing fabric for sale. Denim Pocketing Fabric Material - USA Wholesale Denim Supplier. Retrieved 2022, from </a:t>
            </a:r>
            <a:r>
              <a:rPr lang="en-US" dirty="0">
                <a:solidFill>
                  <a:srgbClr val="28211B"/>
                </a:solidFill>
                <a:latin typeface="Times New Roman" panose="02020603050405020304" pitchFamily="18" charset="0"/>
                <a:cs typeface="Times New Roman" panose="02020603050405020304" pitchFamily="18" charset="0"/>
                <a:hlinkClick r:id="rId7"/>
              </a:rPr>
              <a:t>https://www.hydeparkdenim.com/Pocketing-Fabric</a:t>
            </a:r>
            <a:endParaRPr lang="en-US" dirty="0">
              <a:solidFill>
                <a:srgbClr val="28211B"/>
              </a:solidFill>
              <a:latin typeface="Times New Roman" panose="02020603050405020304" pitchFamily="18" charset="0"/>
              <a:cs typeface="Times New Roman" panose="02020603050405020304" pitchFamily="18" charset="0"/>
            </a:endParaRPr>
          </a:p>
          <a:p>
            <a:pPr>
              <a:lnSpc>
                <a:spcPts val="3150"/>
              </a:lnSpc>
            </a:pPr>
            <a:endParaRPr lang="en-US" dirty="0">
              <a:solidFill>
                <a:srgbClr val="28211B"/>
              </a:solidFill>
              <a:latin typeface="Times New Roman" panose="02020603050405020304" pitchFamily="18" charset="0"/>
              <a:cs typeface="Times New Roman" panose="02020603050405020304" pitchFamily="18" charset="0"/>
            </a:endParaRPr>
          </a:p>
          <a:p>
            <a:pPr>
              <a:lnSpc>
                <a:spcPts val="3150"/>
              </a:lnSpc>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Cotton Incorporated. (2022, April 29).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Big Opportunities for Denim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Cotton Lifestyle Monitor. Retrieved April 30, 2022, from </a:t>
            </a:r>
            <a:r>
              <a:rPr lang="en-US"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https://lifestylemonitor.cottoninc.com/big-opportunities-for-denim/</a:t>
            </a:r>
            <a:endParaRPr lang="en-US"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3150"/>
              </a:lnSpc>
            </a:pPr>
            <a:endParaRPr lang="en-US"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3150"/>
              </a:lnSpc>
            </a:pPr>
            <a:r>
              <a:rPr lang="en-US" dirty="0">
                <a:effectLst/>
                <a:latin typeface="Times New Roman" panose="02020603050405020304" pitchFamily="18" charset="0"/>
                <a:cs typeface="Times New Roman" panose="02020603050405020304" pitchFamily="18" charset="0"/>
              </a:rPr>
              <a:t>Spacey, J. (2020, August 8). </a:t>
            </a:r>
            <a:r>
              <a:rPr lang="en-US" i="1" dirty="0">
                <a:effectLst/>
                <a:latin typeface="Times New Roman" panose="02020603050405020304" pitchFamily="18" charset="0"/>
                <a:cs typeface="Times New Roman" panose="02020603050405020304" pitchFamily="18" charset="0"/>
              </a:rPr>
              <a:t>24 types of denim color</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Simplicable</a:t>
            </a:r>
            <a:r>
              <a:rPr lang="en-US" dirty="0">
                <a:effectLst/>
                <a:latin typeface="Times New Roman" panose="02020603050405020304" pitchFamily="18" charset="0"/>
                <a:cs typeface="Times New Roman" panose="02020603050405020304" pitchFamily="18" charset="0"/>
              </a:rPr>
              <a:t>. Retrieved 2022, from </a:t>
            </a:r>
            <a:r>
              <a:rPr lang="en-US" dirty="0">
                <a:effectLst/>
                <a:latin typeface="Times New Roman" panose="02020603050405020304" pitchFamily="18" charset="0"/>
                <a:cs typeface="Times New Roman" panose="02020603050405020304" pitchFamily="18" charset="0"/>
                <a:hlinkClick r:id="rId9"/>
              </a:rPr>
              <a:t>https://simplicable.com/en/denim-color</a:t>
            </a:r>
            <a:endParaRPr lang="en-US" dirty="0">
              <a:effectLst/>
              <a:latin typeface="Times New Roman" panose="02020603050405020304" pitchFamily="18" charset="0"/>
              <a:cs typeface="Times New Roman" panose="02020603050405020304" pitchFamily="18" charset="0"/>
            </a:endParaRPr>
          </a:p>
          <a:p>
            <a:pPr>
              <a:lnSpc>
                <a:spcPts val="3150"/>
              </a:lnSpc>
            </a:pPr>
            <a:endParaRPr lang="en-US" dirty="0">
              <a:latin typeface="Times New Roman" panose="02020603050405020304" pitchFamily="18" charset="0"/>
              <a:cs typeface="Times New Roman" panose="02020603050405020304" pitchFamily="18" charset="0"/>
            </a:endParaRPr>
          </a:p>
          <a:p>
            <a:pPr>
              <a:lnSpc>
                <a:spcPts val="3150"/>
              </a:lnSpc>
            </a:pPr>
            <a:r>
              <a:rPr lang="en-US" dirty="0">
                <a:effectLst/>
                <a:latin typeface="Times New Roman" panose="02020603050405020304" pitchFamily="18" charset="0"/>
                <a:ea typeface="Times New Roman" panose="02020603050405020304" pitchFamily="18" charset="0"/>
              </a:rPr>
              <a:t>Cotton Incorporated. (2021, December 6). </a:t>
            </a:r>
            <a:r>
              <a:rPr lang="en-US" i="1" dirty="0">
                <a:effectLst/>
                <a:latin typeface="Times New Roman" panose="02020603050405020304" pitchFamily="18" charset="0"/>
                <a:ea typeface="Times New Roman" panose="02020603050405020304" pitchFamily="18" charset="0"/>
              </a:rPr>
              <a:t>Denim in 2022</a:t>
            </a:r>
            <a:r>
              <a:rPr lang="en-US" dirty="0">
                <a:effectLst/>
                <a:latin typeface="Times New Roman" panose="02020603050405020304" pitchFamily="18" charset="0"/>
                <a:ea typeface="Times New Roman" panose="02020603050405020304" pitchFamily="18" charset="0"/>
              </a:rPr>
              <a:t>. Cotton Lifestyle Monitor. Retrieved April 30, 2022, from </a:t>
            </a:r>
            <a:r>
              <a:rPr lang="en-US" u="sng" dirty="0">
                <a:solidFill>
                  <a:srgbClr val="0563C1"/>
                </a:solidFill>
                <a:effectLst/>
                <a:latin typeface="Times New Roman" panose="02020603050405020304" pitchFamily="18" charset="0"/>
                <a:ea typeface="Times New Roman" panose="02020603050405020304" pitchFamily="18" charset="0"/>
                <a:hlinkClick r:id="rId10"/>
              </a:rPr>
              <a:t>https://lifestylemonitor.cottoninc.com/denim-in-2022/</a:t>
            </a:r>
            <a:endParaRPr lang="en-US" u="sng" dirty="0">
              <a:solidFill>
                <a:srgbClr val="0563C1"/>
              </a:solidFill>
              <a:effectLst/>
              <a:latin typeface="Times New Roman" panose="02020603050405020304" pitchFamily="18" charset="0"/>
              <a:ea typeface="Times New Roman" panose="02020603050405020304" pitchFamily="18" charset="0"/>
            </a:endParaRPr>
          </a:p>
          <a:p>
            <a:pPr>
              <a:lnSpc>
                <a:spcPts val="3150"/>
              </a:lnSpc>
            </a:pPr>
            <a:endParaRPr lang="en-US" dirty="0">
              <a:effectLst/>
              <a:latin typeface="Calibri" panose="020F0502020204030204" pitchFamily="34" charset="0"/>
              <a:ea typeface="Calibri" panose="020F0502020204030204" pitchFamily="34" charset="0"/>
            </a:endParaRPr>
          </a:p>
          <a:p>
            <a:pPr>
              <a:lnSpc>
                <a:spcPts val="3150"/>
              </a:lnSpc>
            </a:pPr>
            <a:r>
              <a:rPr lang="en-US" dirty="0">
                <a:effectLst/>
                <a:latin typeface="Times New Roman" panose="02020603050405020304" pitchFamily="18" charset="0"/>
                <a:cs typeface="Times New Roman" panose="02020603050405020304" pitchFamily="18" charset="0"/>
              </a:rPr>
              <a:t>Avila, A. G., &amp; </a:t>
            </a:r>
            <a:r>
              <a:rPr lang="en-US" dirty="0" err="1">
                <a:effectLst/>
                <a:latin typeface="Times New Roman" panose="02020603050405020304" pitchFamily="18" charset="0"/>
                <a:cs typeface="Times New Roman" panose="02020603050405020304" pitchFamily="18" charset="0"/>
              </a:rPr>
              <a:t>Hinestroza</a:t>
            </a:r>
            <a:r>
              <a:rPr lang="en-US" dirty="0">
                <a:effectLst/>
                <a:latin typeface="Times New Roman" panose="02020603050405020304" pitchFamily="18" charset="0"/>
                <a:cs typeface="Times New Roman" panose="02020603050405020304" pitchFamily="18" charset="0"/>
              </a:rPr>
              <a:t>, J. P. (2008). Tough cotton. </a:t>
            </a:r>
            <a:r>
              <a:rPr lang="en-US" i="1" dirty="0">
                <a:effectLst/>
                <a:latin typeface="Times New Roman" panose="02020603050405020304" pitchFamily="18" charset="0"/>
                <a:cs typeface="Times New Roman" panose="02020603050405020304" pitchFamily="18" charset="0"/>
              </a:rPr>
              <a:t>Nature Nanotechnology</a:t>
            </a:r>
            <a:r>
              <a:rPr lang="en-US" dirty="0">
                <a:effectLst/>
                <a:latin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cs typeface="Times New Roman" panose="02020603050405020304" pitchFamily="18" charset="0"/>
              </a:rPr>
              <a:t>3</a:t>
            </a:r>
            <a:r>
              <a:rPr lang="en-US" dirty="0">
                <a:effectLst/>
                <a:latin typeface="Times New Roman" panose="02020603050405020304" pitchFamily="18" charset="0"/>
                <a:cs typeface="Times New Roman" panose="02020603050405020304" pitchFamily="18" charset="0"/>
              </a:rPr>
              <a:t>(8), 458–459. </a:t>
            </a:r>
            <a:r>
              <a:rPr lang="en-US" dirty="0">
                <a:effectLst/>
                <a:latin typeface="Times New Roman" panose="02020603050405020304" pitchFamily="18" charset="0"/>
                <a:cs typeface="Times New Roman" panose="02020603050405020304" pitchFamily="18" charset="0"/>
                <a:hlinkClick r:id="rId11"/>
              </a:rPr>
              <a:t>https://doi.org/10.1038/nnano.2008.233</a:t>
            </a:r>
            <a:endParaRPr lang="en-US" dirty="0">
              <a:effectLst/>
              <a:latin typeface="Times New Roman" panose="02020603050405020304" pitchFamily="18" charset="0"/>
              <a:cs typeface="Times New Roman" panose="02020603050405020304" pitchFamily="18" charset="0"/>
            </a:endParaRPr>
          </a:p>
          <a:p>
            <a:pPr>
              <a:lnSpc>
                <a:spcPts val="3150"/>
              </a:lnSpc>
            </a:pPr>
            <a:endParaRPr lang="en-US" dirty="0">
              <a:effectLst/>
              <a:latin typeface="Times New Roman" panose="02020603050405020304" pitchFamily="18" charset="0"/>
              <a:cs typeface="Times New Roman" panose="02020603050405020304" pitchFamily="18" charset="0"/>
            </a:endParaRPr>
          </a:p>
          <a:p>
            <a:pPr>
              <a:lnSpc>
                <a:spcPts val="3150"/>
              </a:lnSpc>
            </a:pPr>
            <a:r>
              <a:rPr lang="en-US" dirty="0">
                <a:effectLst/>
                <a:latin typeface="Times New Roman" panose="02020603050405020304" pitchFamily="18" charset="0"/>
                <a:cs typeface="Times New Roman" panose="02020603050405020304" pitchFamily="18" charset="0"/>
              </a:rPr>
              <a:t> Anderson, K. (2021, August 31). </a:t>
            </a:r>
            <a:r>
              <a:rPr lang="en-US" i="1" dirty="0">
                <a:effectLst/>
                <a:latin typeface="Times New Roman" panose="02020603050405020304" pitchFamily="18" charset="0"/>
                <a:cs typeface="Times New Roman" panose="02020603050405020304" pitchFamily="18" charset="0"/>
              </a:rPr>
              <a:t>Cotton: The new generation</a:t>
            </a:r>
            <a:r>
              <a:rPr lang="en-US" dirty="0">
                <a:effectLst/>
                <a:latin typeface="Times New Roman" panose="02020603050405020304" pitchFamily="18" charset="0"/>
                <a:cs typeface="Times New Roman" panose="02020603050405020304" pitchFamily="18" charset="0"/>
              </a:rPr>
              <a:t>. AATCC. Retrieved May 1, 2022, from </a:t>
            </a:r>
            <a:r>
              <a:rPr lang="en-US" dirty="0">
                <a:effectLst/>
                <a:latin typeface="Times New Roman" panose="02020603050405020304" pitchFamily="18" charset="0"/>
                <a:cs typeface="Times New Roman" panose="02020603050405020304" pitchFamily="18" charset="0"/>
                <a:hlinkClick r:id="rId6"/>
              </a:rPr>
              <a:t>https://aatcc.org/news2021-09a/</a:t>
            </a:r>
            <a:endParaRPr lang="en-US" dirty="0">
              <a:effectLst/>
              <a:latin typeface="Times New Roman" panose="02020603050405020304" pitchFamily="18" charset="0"/>
              <a:cs typeface="Times New Roman" panose="02020603050405020304" pitchFamily="18" charset="0"/>
            </a:endParaRPr>
          </a:p>
          <a:p>
            <a:pPr>
              <a:lnSpc>
                <a:spcPts val="3150"/>
              </a:lnSpc>
            </a:pPr>
            <a:r>
              <a:rPr lang="en-US" sz="2000" dirty="0">
                <a:effectLst/>
                <a:latin typeface="Times New Roman" panose="02020603050405020304" pitchFamily="18" charset="0"/>
                <a:cs typeface="Times New Roman" panose="02020603050405020304" pitchFamily="18" charset="0"/>
              </a:rPr>
              <a:t> </a:t>
            </a:r>
          </a:p>
          <a:p>
            <a:pPr>
              <a:lnSpc>
                <a:spcPts val="3150"/>
              </a:lnSpc>
            </a:pPr>
            <a:endParaRPr lang="en-US" sz="2000" dirty="0">
              <a:effectLst/>
            </a:endParaRPr>
          </a:p>
          <a:p>
            <a:pPr>
              <a:lnSpc>
                <a:spcPts val="3150"/>
              </a:lnSpc>
            </a:pPr>
            <a:endParaRPr lang="en-US" sz="2000" dirty="0">
              <a:effectLst/>
              <a:latin typeface="Times New Roman" panose="02020603050405020304" pitchFamily="18" charset="0"/>
              <a:cs typeface="Times New Roman" panose="02020603050405020304" pitchFamily="18" charset="0"/>
            </a:endParaRPr>
          </a:p>
          <a:p>
            <a:pPr>
              <a:lnSpc>
                <a:spcPts val="3150"/>
              </a:lnSpc>
            </a:pPr>
            <a:r>
              <a:rPr lang="en-US" dirty="0">
                <a:effectLst/>
              </a:rPr>
              <a:t> </a:t>
            </a:r>
          </a:p>
          <a:p>
            <a:pPr>
              <a:lnSpc>
                <a:spcPts val="3150"/>
              </a:lnSpc>
            </a:pPr>
            <a:endParaRPr lang="en-US" sz="1800" dirty="0">
              <a:effectLst/>
              <a:latin typeface="Calibri" panose="020F0502020204030204" pitchFamily="34" charset="0"/>
              <a:ea typeface="Calibri" panose="020F0502020204030204" pitchFamily="34" charset="0"/>
            </a:endParaRPr>
          </a:p>
          <a:p>
            <a:pPr>
              <a:lnSpc>
                <a:spcPts val="3150"/>
              </a:lnSpc>
            </a:pPr>
            <a:endParaRPr lang="en-US" sz="2000" dirty="0">
              <a:solidFill>
                <a:srgbClr val="28211B"/>
              </a:solidFill>
              <a:latin typeface="Times New Roman" panose="02020603050405020304" pitchFamily="18" charset="0"/>
              <a:cs typeface="Times New Roman" panose="02020603050405020304" pitchFamily="18" charset="0"/>
            </a:endParaRPr>
          </a:p>
          <a:p>
            <a:pPr>
              <a:lnSpc>
                <a:spcPts val="3150"/>
              </a:lnSpc>
            </a:pPr>
            <a:endParaRPr lang="en-US" sz="2100" dirty="0">
              <a:solidFill>
                <a:srgbClr val="28211B"/>
              </a:solidFill>
              <a:latin typeface="Now Thin"/>
            </a:endParaRPr>
          </a:p>
          <a:p>
            <a:pPr>
              <a:lnSpc>
                <a:spcPts val="3150"/>
              </a:lnSpc>
            </a:pPr>
            <a:endParaRPr lang="en-US" sz="2100" dirty="0">
              <a:solidFill>
                <a:srgbClr val="28211B"/>
              </a:solidFill>
              <a:latin typeface="Now Thin"/>
            </a:endParaRPr>
          </a:p>
          <a:p>
            <a:pPr>
              <a:lnSpc>
                <a:spcPts val="3150"/>
              </a:lnSpc>
            </a:pPr>
            <a:endParaRPr lang="en-US" sz="2100" dirty="0">
              <a:solidFill>
                <a:srgbClr val="28211B"/>
              </a:solidFill>
              <a:latin typeface="Now Thin"/>
            </a:endParaRPr>
          </a:p>
          <a:p>
            <a:pPr>
              <a:lnSpc>
                <a:spcPts val="3150"/>
              </a:lnSpc>
            </a:pPr>
            <a:endParaRPr lang="en-US" sz="2100" dirty="0">
              <a:solidFill>
                <a:srgbClr val="28211B"/>
              </a:solidFill>
              <a:latin typeface="Now Thin"/>
            </a:endParaRPr>
          </a:p>
          <a:p>
            <a:pPr>
              <a:lnSpc>
                <a:spcPts val="3150"/>
              </a:lnSpc>
            </a:pPr>
            <a:endParaRPr lang="en-US" sz="2100" dirty="0">
              <a:solidFill>
                <a:srgbClr val="28211B"/>
              </a:solidFill>
              <a:latin typeface="Now Thin"/>
            </a:endParaRPr>
          </a:p>
          <a:p>
            <a:pPr>
              <a:lnSpc>
                <a:spcPts val="3150"/>
              </a:lnSpc>
            </a:pPr>
            <a:endParaRPr lang="en-US" sz="2100" dirty="0">
              <a:solidFill>
                <a:srgbClr val="28211B"/>
              </a:solidFill>
              <a:latin typeface="Now Thin"/>
            </a:endParaRPr>
          </a:p>
          <a:p>
            <a:pPr>
              <a:lnSpc>
                <a:spcPts val="3150"/>
              </a:lnSpc>
            </a:pPr>
            <a:endParaRPr lang="en-US" sz="2100" dirty="0">
              <a:solidFill>
                <a:srgbClr val="28211B"/>
              </a:solidFill>
              <a:latin typeface="Now Thin"/>
            </a:endParaRPr>
          </a:p>
          <a:p>
            <a:pPr>
              <a:lnSpc>
                <a:spcPts val="3150"/>
              </a:lnSpc>
            </a:pPr>
            <a:endParaRPr lang="en-US" sz="2100" dirty="0">
              <a:solidFill>
                <a:srgbClr val="28211B"/>
              </a:solidFill>
              <a:latin typeface="Now Th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sp>
        <p:nvSpPr>
          <p:cNvPr id="2" name="TextBox 2"/>
          <p:cNvSpPr txBox="1"/>
          <p:nvPr/>
        </p:nvSpPr>
        <p:spPr>
          <a:xfrm>
            <a:off x="6774263" y="942975"/>
            <a:ext cx="10841134" cy="8886472"/>
          </a:xfrm>
          <a:prstGeom prst="rect">
            <a:avLst/>
          </a:prstGeom>
        </p:spPr>
        <p:txBody>
          <a:bodyPr lIns="0" tIns="0" rIns="0" bIns="0" rtlCol="0" anchor="t">
            <a:spAutoFit/>
          </a:bodyPr>
          <a:lstStyle/>
          <a:p>
            <a:pPr>
              <a:lnSpc>
                <a:spcPts val="4088"/>
              </a:lnSpc>
            </a:pPr>
            <a:r>
              <a:rPr lang="en-US" sz="2725" dirty="0">
                <a:solidFill>
                  <a:srgbClr val="FFFFFF"/>
                </a:solidFill>
                <a:latin typeface="Josefin Sans Regular"/>
              </a:rPr>
              <a:t>Consumers already know cotton for its quality and durability and that’s nothing new. Now, the long-lasting comfort of cotton is even better. Cotton can withstand even the toughest challenges—falls on the playground or climbing the trail.</a:t>
            </a:r>
          </a:p>
          <a:p>
            <a:pPr>
              <a:lnSpc>
                <a:spcPts val="4088"/>
              </a:lnSpc>
            </a:pPr>
            <a:r>
              <a:rPr lang="en-US" sz="2725" dirty="0">
                <a:solidFill>
                  <a:srgbClr val="FFFFFF"/>
                </a:solidFill>
                <a:latin typeface="Arimo"/>
              </a:rPr>
              <a:t> </a:t>
            </a:r>
          </a:p>
          <a:p>
            <a:pPr>
              <a:lnSpc>
                <a:spcPts val="4088"/>
              </a:lnSpc>
            </a:pPr>
            <a:r>
              <a:rPr lang="en-US" sz="2725" dirty="0">
                <a:solidFill>
                  <a:srgbClr val="FFFFFF"/>
                </a:solidFill>
                <a:latin typeface="Josefin Sans Regular" panose="020B0604020202020204" charset="0"/>
              </a:rPr>
              <a:t>Through everyday use and home laundering, fabrics can become abraded, causing cotton fibers to rise to the surface, weakening the fabric, and making the appearance look faded. With TOUGH COTTON™ technology, you don’t need to worry about poor performance. Yarns, fabrics, and garments treated with TOUGH COTTON™ technology offer enhanced durability—a combination of abrasion resistance, strength, and colorfastness</a:t>
            </a:r>
          </a:p>
          <a:p>
            <a:pPr>
              <a:lnSpc>
                <a:spcPts val="4088"/>
              </a:lnSpc>
            </a:pPr>
            <a:endParaRPr lang="en-US" sz="2725" dirty="0">
              <a:solidFill>
                <a:srgbClr val="FFFFFF"/>
              </a:solidFill>
              <a:latin typeface="Josefin Sans Regular" panose="020B0604020202020204" charset="0"/>
            </a:endParaRPr>
          </a:p>
          <a:p>
            <a:pPr>
              <a:lnSpc>
                <a:spcPts val="4088"/>
              </a:lnSpc>
            </a:pPr>
            <a:r>
              <a:rPr lang="en-US" sz="2725" dirty="0">
                <a:solidFill>
                  <a:srgbClr val="FFFFFF"/>
                </a:solidFill>
                <a:latin typeface="Josefin Sans Regular" panose="020B0604020202020204" charset="0"/>
              </a:rPr>
              <a:t>TOUGH COTTON™ technology brings increased durability, superior abrasion, and wrinkle resistance throughout the life of the garment. So, with getting TOUGH there is no fear of less wear to prevent tear.</a:t>
            </a:r>
          </a:p>
          <a:p>
            <a:pPr marL="0" lvl="0" indent="0" algn="l">
              <a:lnSpc>
                <a:spcPts val="4088"/>
              </a:lnSpc>
              <a:spcBef>
                <a:spcPct val="0"/>
              </a:spcBef>
            </a:pPr>
            <a:endParaRPr lang="en-US" sz="2725" dirty="0">
              <a:solidFill>
                <a:srgbClr val="FFFFFF"/>
              </a:solidFill>
              <a:latin typeface="Arimo"/>
            </a:endParaRPr>
          </a:p>
        </p:txBody>
      </p:sp>
      <p:pic>
        <p:nvPicPr>
          <p:cNvPr id="3" name="Picture 3"/>
          <p:cNvPicPr>
            <a:picLocks noChangeAspect="1"/>
          </p:cNvPicPr>
          <p:nvPr/>
        </p:nvPicPr>
        <p:blipFill>
          <a:blip r:embed="rId2"/>
          <a:srcRect/>
          <a:stretch>
            <a:fillRect/>
          </a:stretch>
        </p:blipFill>
        <p:spPr>
          <a:xfrm>
            <a:off x="647593" y="3924300"/>
            <a:ext cx="5891004" cy="4462347"/>
          </a:xfrm>
          <a:prstGeom prst="rect">
            <a:avLst/>
          </a:prstGeom>
        </p:spPr>
      </p:pic>
      <p:sp>
        <p:nvSpPr>
          <p:cNvPr id="4" name="TextBox 4"/>
          <p:cNvSpPr txBox="1"/>
          <p:nvPr/>
        </p:nvSpPr>
        <p:spPr>
          <a:xfrm>
            <a:off x="1059412" y="981075"/>
            <a:ext cx="5489017" cy="2457450"/>
          </a:xfrm>
          <a:prstGeom prst="rect">
            <a:avLst/>
          </a:prstGeom>
        </p:spPr>
        <p:txBody>
          <a:bodyPr lIns="0" tIns="0" rIns="0" bIns="0" rtlCol="0" anchor="t">
            <a:spAutoFit/>
          </a:bodyPr>
          <a:lstStyle/>
          <a:p>
            <a:pPr marL="0" lvl="0" indent="0" algn="l">
              <a:lnSpc>
                <a:spcPts val="9600"/>
              </a:lnSpc>
              <a:spcBef>
                <a:spcPct val="0"/>
              </a:spcBef>
            </a:pPr>
            <a:r>
              <a:rPr lang="en-US" sz="8000" dirty="0">
                <a:solidFill>
                  <a:srgbClr val="FFFFFF"/>
                </a:solidFill>
                <a:latin typeface="Josefin Sans Regular"/>
              </a:rPr>
              <a:t>TOUGH COTTON™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grpSp>
        <p:nvGrpSpPr>
          <p:cNvPr id="2" name="Group 2"/>
          <p:cNvGrpSpPr/>
          <p:nvPr/>
        </p:nvGrpSpPr>
        <p:grpSpPr>
          <a:xfrm>
            <a:off x="241315" y="850720"/>
            <a:ext cx="7295721" cy="7967615"/>
            <a:chOff x="0" y="0"/>
            <a:chExt cx="9727628" cy="10623487"/>
          </a:xfrm>
        </p:grpSpPr>
        <p:pic>
          <p:nvPicPr>
            <p:cNvPr id="3" name="Picture 3"/>
            <p:cNvPicPr>
              <a:picLocks noChangeAspect="1"/>
            </p:cNvPicPr>
            <p:nvPr/>
          </p:nvPicPr>
          <p:blipFill>
            <a:blip r:embed="rId2"/>
            <a:srcRect l="3073" r="3073"/>
            <a:stretch>
              <a:fillRect/>
            </a:stretch>
          </p:blipFill>
          <p:spPr>
            <a:xfrm>
              <a:off x="0" y="0"/>
              <a:ext cx="9727628" cy="10623487"/>
            </a:xfrm>
            <a:prstGeom prst="rect">
              <a:avLst/>
            </a:prstGeom>
          </p:spPr>
        </p:pic>
      </p:grpSp>
      <p:grpSp>
        <p:nvGrpSpPr>
          <p:cNvPr id="5" name="Group 5"/>
          <p:cNvGrpSpPr/>
          <p:nvPr/>
        </p:nvGrpSpPr>
        <p:grpSpPr>
          <a:xfrm>
            <a:off x="6881384" y="1595458"/>
            <a:ext cx="8963627" cy="2706930"/>
            <a:chOff x="0" y="0"/>
            <a:chExt cx="3520191" cy="1063064"/>
          </a:xfrm>
        </p:grpSpPr>
        <p:sp>
          <p:nvSpPr>
            <p:cNvPr id="6" name="Freeform 6"/>
            <p:cNvSpPr/>
            <p:nvPr/>
          </p:nvSpPr>
          <p:spPr>
            <a:xfrm>
              <a:off x="0" y="0"/>
              <a:ext cx="3520191" cy="1063064"/>
            </a:xfrm>
            <a:custGeom>
              <a:avLst/>
              <a:gdLst/>
              <a:ahLst/>
              <a:cxnLst/>
              <a:rect l="l" t="t" r="r" b="b"/>
              <a:pathLst>
                <a:path w="3520191" h="1063064">
                  <a:moveTo>
                    <a:pt x="0" y="0"/>
                  </a:moveTo>
                  <a:lnTo>
                    <a:pt x="3520191" y="0"/>
                  </a:lnTo>
                  <a:lnTo>
                    <a:pt x="3520191" y="1063064"/>
                  </a:lnTo>
                  <a:lnTo>
                    <a:pt x="0" y="1063064"/>
                  </a:lnTo>
                  <a:close/>
                </a:path>
              </a:pathLst>
            </a:custGeom>
            <a:solidFill>
              <a:srgbClr val="E1C4BC"/>
            </a:solidFill>
          </p:spPr>
        </p:sp>
      </p:grpSp>
      <p:sp>
        <p:nvSpPr>
          <p:cNvPr id="7" name="AutoShape 7"/>
          <p:cNvSpPr/>
          <p:nvPr/>
        </p:nvSpPr>
        <p:spPr>
          <a:xfrm rot="9774">
            <a:off x="7470385" y="3655899"/>
            <a:ext cx="8374643" cy="0"/>
          </a:xfrm>
          <a:prstGeom prst="line">
            <a:avLst/>
          </a:prstGeom>
          <a:ln w="28575" cap="rnd">
            <a:solidFill>
              <a:srgbClr val="F1F0EC"/>
            </a:solidFill>
            <a:prstDash val="solid"/>
            <a:headEnd type="none" w="sm" len="sm"/>
            <a:tailEnd type="none" w="sm" len="sm"/>
          </a:ln>
        </p:spPr>
      </p:sp>
      <p:sp>
        <p:nvSpPr>
          <p:cNvPr id="10" name="TextBox 10"/>
          <p:cNvSpPr txBox="1"/>
          <p:nvPr/>
        </p:nvSpPr>
        <p:spPr>
          <a:xfrm>
            <a:off x="7143321" y="2295492"/>
            <a:ext cx="11406616" cy="976630"/>
          </a:xfrm>
          <a:prstGeom prst="rect">
            <a:avLst/>
          </a:prstGeom>
        </p:spPr>
        <p:txBody>
          <a:bodyPr lIns="0" tIns="0" rIns="0" bIns="0" rtlCol="0" anchor="t">
            <a:spAutoFit/>
          </a:bodyPr>
          <a:lstStyle/>
          <a:p>
            <a:pPr>
              <a:lnSpc>
                <a:spcPts val="7084"/>
              </a:lnSpc>
              <a:spcBef>
                <a:spcPct val="0"/>
              </a:spcBef>
            </a:pPr>
            <a:r>
              <a:rPr lang="en-US" sz="6499">
                <a:solidFill>
                  <a:srgbClr val="FFFFFF"/>
                </a:solidFill>
                <a:latin typeface="Hatton"/>
              </a:rPr>
              <a:t>Tough Cotton Technology</a:t>
            </a:r>
          </a:p>
        </p:txBody>
      </p:sp>
      <p:sp>
        <p:nvSpPr>
          <p:cNvPr id="11" name="TextBox 11"/>
          <p:cNvSpPr txBox="1"/>
          <p:nvPr/>
        </p:nvSpPr>
        <p:spPr>
          <a:xfrm>
            <a:off x="7989499" y="3923589"/>
            <a:ext cx="9714260" cy="5539978"/>
          </a:xfrm>
          <a:prstGeom prst="rect">
            <a:avLst/>
          </a:prstGeom>
        </p:spPr>
        <p:txBody>
          <a:bodyPr lIns="0" tIns="0" rIns="0" bIns="0" rtlCol="0" anchor="t">
            <a:spAutoFit/>
          </a:bodyPr>
          <a:lstStyle/>
          <a:p>
            <a:pPr>
              <a:lnSpc>
                <a:spcPts val="2689"/>
              </a:lnSpc>
            </a:pPr>
            <a:r>
              <a:rPr lang="en-US" sz="2467" dirty="0">
                <a:solidFill>
                  <a:srgbClr val="FFFFFF"/>
                </a:solidFill>
                <a:latin typeface="Josefin Sans Regular"/>
              </a:rPr>
              <a:t>Cotton is an important raw material for producing soft textiles and clothing. Recent discoveries in functionalizing cotton fibers with nanotubes offer a new line of tough, wearable, smart and interactive garments:</a:t>
            </a:r>
          </a:p>
          <a:p>
            <a:pPr>
              <a:lnSpc>
                <a:spcPts val="2689"/>
              </a:lnSpc>
            </a:pPr>
            <a:endParaRPr lang="en-US" sz="2467" dirty="0">
              <a:solidFill>
                <a:srgbClr val="FFFFFF"/>
              </a:solidFill>
              <a:latin typeface="Josefin Sans Regular"/>
            </a:endParaRPr>
          </a:p>
          <a:p>
            <a:pPr>
              <a:lnSpc>
                <a:spcPts val="2689"/>
              </a:lnSpc>
            </a:pPr>
            <a:r>
              <a:rPr lang="en-US" sz="2467" dirty="0">
                <a:solidFill>
                  <a:srgbClr val="FFFFFF"/>
                </a:solidFill>
                <a:latin typeface="Arimo"/>
              </a:rPr>
              <a:t>•</a:t>
            </a:r>
            <a:r>
              <a:rPr lang="en-US" sz="2467" dirty="0">
                <a:solidFill>
                  <a:srgbClr val="FFFFFF"/>
                </a:solidFill>
                <a:latin typeface="Josefin Sans Regular" panose="020B0604020202020204" charset="0"/>
              </a:rPr>
              <a:t>Improves Durability and lasts the life of the garment</a:t>
            </a:r>
          </a:p>
          <a:p>
            <a:pPr>
              <a:lnSpc>
                <a:spcPts val="2689"/>
              </a:lnSpc>
            </a:pPr>
            <a:r>
              <a:rPr lang="en-US" sz="2467" dirty="0">
                <a:solidFill>
                  <a:srgbClr val="FFFFFF"/>
                </a:solidFill>
                <a:latin typeface="Josefin Sans Regular" panose="020B0604020202020204" charset="0"/>
              </a:rPr>
              <a:t>•Designed to handle various functions</a:t>
            </a:r>
          </a:p>
          <a:p>
            <a:pPr>
              <a:lnSpc>
                <a:spcPts val="2689"/>
              </a:lnSpc>
            </a:pPr>
            <a:r>
              <a:rPr lang="en-US" sz="2467" dirty="0">
                <a:solidFill>
                  <a:srgbClr val="FFFFFF"/>
                </a:solidFill>
                <a:latin typeface="Josefin Sans Regular" panose="020B0604020202020204" charset="0"/>
              </a:rPr>
              <a:t>•Increase strength with proprietary, dual process treatment</a:t>
            </a:r>
          </a:p>
          <a:p>
            <a:pPr>
              <a:lnSpc>
                <a:spcPts val="2689"/>
              </a:lnSpc>
            </a:pPr>
            <a:r>
              <a:rPr lang="en-US" sz="2467" dirty="0">
                <a:solidFill>
                  <a:srgbClr val="FFFFFF"/>
                </a:solidFill>
                <a:latin typeface="Josefin Sans Regular" panose="020B0604020202020204" charset="0"/>
              </a:rPr>
              <a:t>•Available in resin and non-resin formulas</a:t>
            </a:r>
          </a:p>
          <a:p>
            <a:pPr>
              <a:lnSpc>
                <a:spcPts val="2689"/>
              </a:lnSpc>
            </a:pPr>
            <a:r>
              <a:rPr lang="en-US" sz="2467" dirty="0">
                <a:solidFill>
                  <a:srgbClr val="FFFFFF"/>
                </a:solidFill>
                <a:latin typeface="Josefin Sans Regular" panose="020B0604020202020204" charset="0"/>
              </a:rPr>
              <a:t>• Improves strength, durability and abrasion resistance</a:t>
            </a:r>
          </a:p>
          <a:p>
            <a:pPr>
              <a:lnSpc>
                <a:spcPts val="2689"/>
              </a:lnSpc>
            </a:pPr>
            <a:r>
              <a:rPr lang="en-US" sz="2467" dirty="0">
                <a:solidFill>
                  <a:srgbClr val="FFFFFF"/>
                </a:solidFill>
                <a:latin typeface="Josefin Sans Regular" panose="020B0604020202020204" charset="0"/>
              </a:rPr>
              <a:t>• Improves wrinkle resistance with a durable press option </a:t>
            </a:r>
          </a:p>
          <a:p>
            <a:pPr>
              <a:lnSpc>
                <a:spcPts val="2689"/>
              </a:lnSpc>
            </a:pPr>
            <a:r>
              <a:rPr lang="en-US" sz="2467" dirty="0">
                <a:solidFill>
                  <a:srgbClr val="FFFFFF"/>
                </a:solidFill>
                <a:latin typeface="Josefin Sans Regular" panose="020B0604020202020204" charset="0"/>
              </a:rPr>
              <a:t>• Maintains the natural comfort and breathability of cotton </a:t>
            </a:r>
          </a:p>
          <a:p>
            <a:pPr>
              <a:lnSpc>
                <a:spcPts val="2689"/>
              </a:lnSpc>
            </a:pPr>
            <a:r>
              <a:rPr lang="en-US" sz="2467" dirty="0">
                <a:solidFill>
                  <a:srgbClr val="FFFFFF"/>
                </a:solidFill>
                <a:latin typeface="Josefin Sans Regular" panose="020B0604020202020204" charset="0"/>
              </a:rPr>
              <a:t>• Available as a yarn, fabric or garment finish </a:t>
            </a:r>
          </a:p>
          <a:p>
            <a:pPr>
              <a:lnSpc>
                <a:spcPts val="2689"/>
              </a:lnSpc>
            </a:pPr>
            <a:r>
              <a:rPr lang="en-US" sz="2467" dirty="0">
                <a:solidFill>
                  <a:srgbClr val="FFFFFF"/>
                </a:solidFill>
                <a:latin typeface="Josefin Sans Regular" panose="020B0604020202020204" charset="0"/>
              </a:rPr>
              <a:t>• Applicable on knit and woven fabrics </a:t>
            </a:r>
          </a:p>
          <a:p>
            <a:pPr>
              <a:lnSpc>
                <a:spcPts val="2689"/>
              </a:lnSpc>
            </a:pPr>
            <a:r>
              <a:rPr lang="en-US" sz="2467" dirty="0">
                <a:solidFill>
                  <a:srgbClr val="FFFFFF"/>
                </a:solidFill>
                <a:latin typeface="Josefin Sans Regular" panose="020B0604020202020204" charset="0"/>
              </a:rPr>
              <a:t>• Maximum design flexibility without sacrificing performance</a:t>
            </a:r>
          </a:p>
          <a:p>
            <a:pPr>
              <a:lnSpc>
                <a:spcPts val="2689"/>
              </a:lnSpc>
              <a:spcBef>
                <a:spcPct val="0"/>
              </a:spcBef>
            </a:pPr>
            <a:endParaRPr lang="en-US" sz="2467" dirty="0">
              <a:solidFill>
                <a:srgbClr val="FFFFFF"/>
              </a:solidFill>
              <a:latin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sp>
        <p:nvSpPr>
          <p:cNvPr id="2" name="AutoShape 2"/>
          <p:cNvSpPr/>
          <p:nvPr/>
        </p:nvSpPr>
        <p:spPr>
          <a:xfrm>
            <a:off x="1234288" y="4710621"/>
            <a:ext cx="5999145" cy="0"/>
          </a:xfrm>
          <a:prstGeom prst="line">
            <a:avLst/>
          </a:prstGeom>
          <a:ln w="19050" cap="rnd">
            <a:solidFill>
              <a:srgbClr val="CEC6AC"/>
            </a:solidFill>
            <a:prstDash val="solid"/>
            <a:headEnd type="none" w="sm" len="sm"/>
            <a:tailEnd type="none" w="sm" len="sm"/>
          </a:ln>
        </p:spPr>
      </p:sp>
      <p:sp>
        <p:nvSpPr>
          <p:cNvPr id="3" name="AutoShape 3"/>
          <p:cNvSpPr/>
          <p:nvPr/>
        </p:nvSpPr>
        <p:spPr>
          <a:xfrm>
            <a:off x="1234288" y="5244443"/>
            <a:ext cx="5999145" cy="0"/>
          </a:xfrm>
          <a:prstGeom prst="line">
            <a:avLst/>
          </a:prstGeom>
          <a:ln w="19050" cap="rnd">
            <a:solidFill>
              <a:srgbClr val="CEC6AC"/>
            </a:solidFill>
            <a:prstDash val="solid"/>
            <a:headEnd type="none" w="sm" len="sm"/>
            <a:tailEnd type="none" w="sm" len="sm"/>
          </a:ln>
        </p:spPr>
      </p:sp>
      <p:sp>
        <p:nvSpPr>
          <p:cNvPr id="4" name="AutoShape 4"/>
          <p:cNvSpPr/>
          <p:nvPr/>
        </p:nvSpPr>
        <p:spPr>
          <a:xfrm>
            <a:off x="1234288" y="5830601"/>
            <a:ext cx="5999145" cy="0"/>
          </a:xfrm>
          <a:prstGeom prst="line">
            <a:avLst/>
          </a:prstGeom>
          <a:ln w="19050" cap="rnd">
            <a:solidFill>
              <a:srgbClr val="CEC6AC"/>
            </a:solidFill>
            <a:prstDash val="solid"/>
            <a:headEnd type="none" w="sm" len="sm"/>
            <a:tailEnd type="none" w="sm" len="sm"/>
          </a:ln>
        </p:spPr>
      </p:sp>
      <p:sp>
        <p:nvSpPr>
          <p:cNvPr id="5" name="AutoShape 5"/>
          <p:cNvSpPr/>
          <p:nvPr/>
        </p:nvSpPr>
        <p:spPr>
          <a:xfrm>
            <a:off x="1234288" y="6330870"/>
            <a:ext cx="5999145" cy="0"/>
          </a:xfrm>
          <a:prstGeom prst="line">
            <a:avLst/>
          </a:prstGeom>
          <a:ln w="19050" cap="rnd">
            <a:solidFill>
              <a:srgbClr val="CEC6AC"/>
            </a:solidFill>
            <a:prstDash val="solid"/>
            <a:headEnd type="none" w="sm" len="sm"/>
            <a:tailEnd type="none" w="sm" len="sm"/>
          </a:ln>
        </p:spPr>
      </p:sp>
      <p:sp>
        <p:nvSpPr>
          <p:cNvPr id="6" name="AutoShape 6"/>
          <p:cNvSpPr/>
          <p:nvPr/>
        </p:nvSpPr>
        <p:spPr>
          <a:xfrm>
            <a:off x="1234288" y="6927495"/>
            <a:ext cx="5999145" cy="0"/>
          </a:xfrm>
          <a:prstGeom prst="line">
            <a:avLst/>
          </a:prstGeom>
          <a:ln w="19050" cap="rnd">
            <a:solidFill>
              <a:srgbClr val="CEC6AC"/>
            </a:solidFill>
            <a:prstDash val="solid"/>
            <a:headEnd type="none" w="sm" len="sm"/>
            <a:tailEnd type="none" w="sm" len="sm"/>
          </a:ln>
        </p:spPr>
      </p:sp>
      <p:sp>
        <p:nvSpPr>
          <p:cNvPr id="7" name="AutoShape 7"/>
          <p:cNvSpPr/>
          <p:nvPr/>
        </p:nvSpPr>
        <p:spPr>
          <a:xfrm>
            <a:off x="1234288" y="7534588"/>
            <a:ext cx="5999145" cy="0"/>
          </a:xfrm>
          <a:prstGeom prst="line">
            <a:avLst/>
          </a:prstGeom>
          <a:ln w="19050" cap="rnd">
            <a:solidFill>
              <a:srgbClr val="CEC6AC"/>
            </a:solidFill>
            <a:prstDash val="solid"/>
            <a:headEnd type="none" w="sm" len="sm"/>
            <a:tailEnd type="none" w="sm" len="sm"/>
          </a:ln>
        </p:spPr>
      </p:sp>
      <p:sp>
        <p:nvSpPr>
          <p:cNvPr id="8" name="AutoShape 8"/>
          <p:cNvSpPr/>
          <p:nvPr/>
        </p:nvSpPr>
        <p:spPr>
          <a:xfrm>
            <a:off x="1234288" y="8162614"/>
            <a:ext cx="5999145" cy="0"/>
          </a:xfrm>
          <a:prstGeom prst="line">
            <a:avLst/>
          </a:prstGeom>
          <a:ln w="19050" cap="rnd">
            <a:solidFill>
              <a:srgbClr val="CEC6AC"/>
            </a:solidFill>
            <a:prstDash val="solid"/>
            <a:headEnd type="none" w="sm" len="sm"/>
            <a:tailEnd type="none" w="sm" len="sm"/>
          </a:ln>
        </p:spPr>
      </p:sp>
      <p:sp>
        <p:nvSpPr>
          <p:cNvPr id="9" name="AutoShape 9"/>
          <p:cNvSpPr/>
          <p:nvPr/>
        </p:nvSpPr>
        <p:spPr>
          <a:xfrm>
            <a:off x="1234288" y="8696437"/>
            <a:ext cx="5999145" cy="0"/>
          </a:xfrm>
          <a:prstGeom prst="line">
            <a:avLst/>
          </a:prstGeom>
          <a:ln w="19050" cap="rnd">
            <a:solidFill>
              <a:srgbClr val="CEC6AC"/>
            </a:solidFill>
            <a:prstDash val="solid"/>
            <a:headEnd type="none" w="sm" len="sm"/>
            <a:tailEnd type="none" w="sm" len="sm"/>
          </a:ln>
        </p:spPr>
      </p:sp>
      <p:sp>
        <p:nvSpPr>
          <p:cNvPr id="10" name="AutoShape 10"/>
          <p:cNvSpPr/>
          <p:nvPr/>
        </p:nvSpPr>
        <p:spPr>
          <a:xfrm>
            <a:off x="1234288" y="9209325"/>
            <a:ext cx="5999145" cy="0"/>
          </a:xfrm>
          <a:prstGeom prst="line">
            <a:avLst/>
          </a:prstGeom>
          <a:ln w="19050" cap="rnd">
            <a:solidFill>
              <a:srgbClr val="CEC6AC"/>
            </a:solidFill>
            <a:prstDash val="solid"/>
            <a:headEnd type="none" w="sm" len="sm"/>
            <a:tailEnd type="none" w="sm" len="sm"/>
          </a:ln>
        </p:spPr>
      </p:sp>
      <p:sp>
        <p:nvSpPr>
          <p:cNvPr id="11" name="AutoShape 11"/>
          <p:cNvSpPr/>
          <p:nvPr/>
        </p:nvSpPr>
        <p:spPr>
          <a:xfrm>
            <a:off x="1234288" y="9286875"/>
            <a:ext cx="15626378" cy="0"/>
          </a:xfrm>
          <a:prstGeom prst="line">
            <a:avLst/>
          </a:prstGeom>
          <a:ln w="9525" cap="rnd">
            <a:solidFill>
              <a:srgbClr val="333333"/>
            </a:solidFill>
            <a:prstDash val="solid"/>
            <a:headEnd type="none" w="sm" len="sm"/>
            <a:tailEnd type="none" w="sm" len="sm"/>
          </a:ln>
        </p:spPr>
      </p:sp>
      <p:pic>
        <p:nvPicPr>
          <p:cNvPr id="12" name="Picture 12"/>
          <p:cNvPicPr>
            <a:picLocks noChangeAspect="1"/>
          </p:cNvPicPr>
          <p:nvPr/>
        </p:nvPicPr>
        <p:blipFill>
          <a:blip r:embed="rId2"/>
          <a:srcRect/>
          <a:stretch>
            <a:fillRect/>
          </a:stretch>
        </p:blipFill>
        <p:spPr>
          <a:xfrm>
            <a:off x="9525000" y="1584515"/>
            <a:ext cx="8201447" cy="6221788"/>
          </a:xfrm>
          <a:prstGeom prst="rect">
            <a:avLst/>
          </a:prstGeom>
        </p:spPr>
      </p:pic>
      <p:sp>
        <p:nvSpPr>
          <p:cNvPr id="13" name="TextBox 13"/>
          <p:cNvSpPr txBox="1"/>
          <p:nvPr/>
        </p:nvSpPr>
        <p:spPr>
          <a:xfrm>
            <a:off x="1028700" y="472885"/>
            <a:ext cx="10529028" cy="1111631"/>
          </a:xfrm>
          <a:prstGeom prst="rect">
            <a:avLst/>
          </a:prstGeom>
        </p:spPr>
        <p:txBody>
          <a:bodyPr lIns="0" tIns="0" rIns="0" bIns="0" rtlCol="0" anchor="t">
            <a:spAutoFit/>
          </a:bodyPr>
          <a:lstStyle/>
          <a:p>
            <a:pPr algn="just">
              <a:lnSpc>
                <a:spcPts val="7956"/>
              </a:lnSpc>
              <a:spcBef>
                <a:spcPct val="0"/>
              </a:spcBef>
            </a:pPr>
            <a:r>
              <a:rPr lang="en-US" sz="7299">
                <a:solidFill>
                  <a:srgbClr val="FFFFFF"/>
                </a:solidFill>
                <a:latin typeface="Hatton"/>
              </a:rPr>
              <a:t>Cotton Trends</a:t>
            </a:r>
          </a:p>
        </p:txBody>
      </p:sp>
      <p:sp>
        <p:nvSpPr>
          <p:cNvPr id="14" name="TextBox 14"/>
          <p:cNvSpPr txBox="1"/>
          <p:nvPr/>
        </p:nvSpPr>
        <p:spPr>
          <a:xfrm>
            <a:off x="2265011" y="4319925"/>
            <a:ext cx="4968422" cy="623184"/>
          </a:xfrm>
          <a:prstGeom prst="rect">
            <a:avLst/>
          </a:prstGeom>
        </p:spPr>
        <p:txBody>
          <a:bodyPr lIns="0" tIns="0" rIns="0" bIns="0" rtlCol="0" anchor="t">
            <a:spAutoFit/>
          </a:bodyPr>
          <a:lstStyle/>
          <a:p>
            <a:pPr>
              <a:lnSpc>
                <a:spcPts val="2397"/>
              </a:lnSpc>
            </a:pPr>
            <a:r>
              <a:rPr lang="en-US" sz="2199" dirty="0">
                <a:solidFill>
                  <a:schemeClr val="bg1"/>
                </a:solidFill>
                <a:latin typeface="Josefin Sans Regular"/>
              </a:rPr>
              <a:t>Outerwear &amp; Jackets</a:t>
            </a:r>
          </a:p>
          <a:p>
            <a:pPr>
              <a:lnSpc>
                <a:spcPts val="2397"/>
              </a:lnSpc>
            </a:pPr>
            <a:endParaRPr lang="en-US" sz="2199" dirty="0">
              <a:solidFill>
                <a:srgbClr val="333333"/>
              </a:solidFill>
              <a:latin typeface="Josefin Sans Regular"/>
            </a:endParaRPr>
          </a:p>
        </p:txBody>
      </p:sp>
      <p:sp>
        <p:nvSpPr>
          <p:cNvPr id="15" name="TextBox 15"/>
          <p:cNvSpPr txBox="1"/>
          <p:nvPr/>
        </p:nvSpPr>
        <p:spPr>
          <a:xfrm>
            <a:off x="1234288" y="4319925"/>
            <a:ext cx="539722" cy="315471"/>
          </a:xfrm>
          <a:prstGeom prst="rect">
            <a:avLst/>
          </a:prstGeom>
        </p:spPr>
        <p:txBody>
          <a:bodyPr lIns="0" tIns="0" rIns="0" bIns="0" rtlCol="0" anchor="t">
            <a:spAutoFit/>
          </a:bodyPr>
          <a:lstStyle/>
          <a:p>
            <a:pPr>
              <a:lnSpc>
                <a:spcPts val="2398"/>
              </a:lnSpc>
              <a:spcBef>
                <a:spcPct val="0"/>
              </a:spcBef>
            </a:pPr>
            <a:r>
              <a:rPr lang="en-US" sz="2200">
                <a:solidFill>
                  <a:schemeClr val="bg1"/>
                </a:solidFill>
                <a:latin typeface="Josefin Sans Regular"/>
              </a:rPr>
              <a:t>01</a:t>
            </a:r>
          </a:p>
        </p:txBody>
      </p:sp>
      <p:sp>
        <p:nvSpPr>
          <p:cNvPr id="16" name="TextBox 16"/>
          <p:cNvSpPr txBox="1"/>
          <p:nvPr/>
        </p:nvSpPr>
        <p:spPr>
          <a:xfrm>
            <a:off x="1234288" y="4856343"/>
            <a:ext cx="539722" cy="315471"/>
          </a:xfrm>
          <a:prstGeom prst="rect">
            <a:avLst/>
          </a:prstGeom>
        </p:spPr>
        <p:txBody>
          <a:bodyPr lIns="0" tIns="0" rIns="0" bIns="0" rtlCol="0" anchor="t">
            <a:spAutoFit/>
          </a:bodyPr>
          <a:lstStyle/>
          <a:p>
            <a:pPr>
              <a:lnSpc>
                <a:spcPts val="2398"/>
              </a:lnSpc>
              <a:spcBef>
                <a:spcPct val="0"/>
              </a:spcBef>
            </a:pPr>
            <a:r>
              <a:rPr lang="en-US" sz="2200">
                <a:solidFill>
                  <a:schemeClr val="bg1"/>
                </a:solidFill>
                <a:latin typeface="Josefin Sans Regular"/>
              </a:rPr>
              <a:t>02</a:t>
            </a:r>
          </a:p>
        </p:txBody>
      </p:sp>
      <p:sp>
        <p:nvSpPr>
          <p:cNvPr id="17" name="TextBox 17"/>
          <p:cNvSpPr txBox="1"/>
          <p:nvPr/>
        </p:nvSpPr>
        <p:spPr>
          <a:xfrm>
            <a:off x="1234288" y="5421282"/>
            <a:ext cx="539722" cy="315471"/>
          </a:xfrm>
          <a:prstGeom prst="rect">
            <a:avLst/>
          </a:prstGeom>
        </p:spPr>
        <p:txBody>
          <a:bodyPr lIns="0" tIns="0" rIns="0" bIns="0" rtlCol="0" anchor="t">
            <a:spAutoFit/>
          </a:bodyPr>
          <a:lstStyle/>
          <a:p>
            <a:pPr>
              <a:lnSpc>
                <a:spcPts val="2398"/>
              </a:lnSpc>
              <a:spcBef>
                <a:spcPct val="0"/>
              </a:spcBef>
            </a:pPr>
            <a:r>
              <a:rPr lang="en-US" sz="2200">
                <a:solidFill>
                  <a:schemeClr val="bg1"/>
                </a:solidFill>
                <a:latin typeface="Josefin Sans Regular"/>
              </a:rPr>
              <a:t>03</a:t>
            </a:r>
          </a:p>
        </p:txBody>
      </p:sp>
      <p:sp>
        <p:nvSpPr>
          <p:cNvPr id="18" name="TextBox 18"/>
          <p:cNvSpPr txBox="1"/>
          <p:nvPr/>
        </p:nvSpPr>
        <p:spPr>
          <a:xfrm>
            <a:off x="1234288" y="5957236"/>
            <a:ext cx="539722" cy="315471"/>
          </a:xfrm>
          <a:prstGeom prst="rect">
            <a:avLst/>
          </a:prstGeom>
        </p:spPr>
        <p:txBody>
          <a:bodyPr lIns="0" tIns="0" rIns="0" bIns="0" rtlCol="0" anchor="t">
            <a:spAutoFit/>
          </a:bodyPr>
          <a:lstStyle/>
          <a:p>
            <a:pPr>
              <a:lnSpc>
                <a:spcPts val="2398"/>
              </a:lnSpc>
              <a:spcBef>
                <a:spcPct val="0"/>
              </a:spcBef>
            </a:pPr>
            <a:r>
              <a:rPr lang="en-US" sz="2200">
                <a:solidFill>
                  <a:schemeClr val="bg1"/>
                </a:solidFill>
                <a:latin typeface="Josefin Sans Regular"/>
              </a:rPr>
              <a:t>04</a:t>
            </a:r>
          </a:p>
        </p:txBody>
      </p:sp>
      <p:sp>
        <p:nvSpPr>
          <p:cNvPr id="19" name="TextBox 19"/>
          <p:cNvSpPr txBox="1"/>
          <p:nvPr/>
        </p:nvSpPr>
        <p:spPr>
          <a:xfrm>
            <a:off x="1234288" y="6534038"/>
            <a:ext cx="539722" cy="315471"/>
          </a:xfrm>
          <a:prstGeom prst="rect">
            <a:avLst/>
          </a:prstGeom>
        </p:spPr>
        <p:txBody>
          <a:bodyPr lIns="0" tIns="0" rIns="0" bIns="0" rtlCol="0" anchor="t">
            <a:spAutoFit/>
          </a:bodyPr>
          <a:lstStyle/>
          <a:p>
            <a:pPr>
              <a:lnSpc>
                <a:spcPts val="2398"/>
              </a:lnSpc>
              <a:spcBef>
                <a:spcPct val="0"/>
              </a:spcBef>
            </a:pPr>
            <a:r>
              <a:rPr lang="en-US" sz="2200">
                <a:solidFill>
                  <a:schemeClr val="bg1"/>
                </a:solidFill>
                <a:latin typeface="Josefin Sans Regular"/>
              </a:rPr>
              <a:t>05</a:t>
            </a:r>
          </a:p>
        </p:txBody>
      </p:sp>
      <p:sp>
        <p:nvSpPr>
          <p:cNvPr id="20" name="TextBox 20"/>
          <p:cNvSpPr txBox="1"/>
          <p:nvPr/>
        </p:nvSpPr>
        <p:spPr>
          <a:xfrm>
            <a:off x="1234288" y="7136621"/>
            <a:ext cx="539722" cy="315471"/>
          </a:xfrm>
          <a:prstGeom prst="rect">
            <a:avLst/>
          </a:prstGeom>
        </p:spPr>
        <p:txBody>
          <a:bodyPr lIns="0" tIns="0" rIns="0" bIns="0" rtlCol="0" anchor="t">
            <a:spAutoFit/>
          </a:bodyPr>
          <a:lstStyle/>
          <a:p>
            <a:pPr>
              <a:lnSpc>
                <a:spcPts val="2398"/>
              </a:lnSpc>
              <a:spcBef>
                <a:spcPct val="0"/>
              </a:spcBef>
            </a:pPr>
            <a:r>
              <a:rPr lang="en-US" sz="2200">
                <a:solidFill>
                  <a:schemeClr val="bg1"/>
                </a:solidFill>
                <a:latin typeface="Josefin Sans Regular"/>
              </a:rPr>
              <a:t>06</a:t>
            </a:r>
          </a:p>
        </p:txBody>
      </p:sp>
      <p:sp>
        <p:nvSpPr>
          <p:cNvPr id="21" name="TextBox 21"/>
          <p:cNvSpPr txBox="1"/>
          <p:nvPr/>
        </p:nvSpPr>
        <p:spPr>
          <a:xfrm>
            <a:off x="1234288" y="7737247"/>
            <a:ext cx="539722" cy="315471"/>
          </a:xfrm>
          <a:prstGeom prst="rect">
            <a:avLst/>
          </a:prstGeom>
        </p:spPr>
        <p:txBody>
          <a:bodyPr lIns="0" tIns="0" rIns="0" bIns="0" rtlCol="0" anchor="t">
            <a:spAutoFit/>
          </a:bodyPr>
          <a:lstStyle/>
          <a:p>
            <a:pPr>
              <a:lnSpc>
                <a:spcPts val="2398"/>
              </a:lnSpc>
              <a:spcBef>
                <a:spcPct val="0"/>
              </a:spcBef>
            </a:pPr>
            <a:r>
              <a:rPr lang="en-US" sz="2200">
                <a:solidFill>
                  <a:schemeClr val="bg1"/>
                </a:solidFill>
                <a:latin typeface="Josefin Sans Regular"/>
              </a:rPr>
              <a:t>07</a:t>
            </a:r>
          </a:p>
        </p:txBody>
      </p:sp>
      <p:sp>
        <p:nvSpPr>
          <p:cNvPr id="22" name="TextBox 22"/>
          <p:cNvSpPr txBox="1"/>
          <p:nvPr/>
        </p:nvSpPr>
        <p:spPr>
          <a:xfrm>
            <a:off x="1234288" y="8302889"/>
            <a:ext cx="539722" cy="315471"/>
          </a:xfrm>
          <a:prstGeom prst="rect">
            <a:avLst/>
          </a:prstGeom>
        </p:spPr>
        <p:txBody>
          <a:bodyPr lIns="0" tIns="0" rIns="0" bIns="0" rtlCol="0" anchor="t">
            <a:spAutoFit/>
          </a:bodyPr>
          <a:lstStyle/>
          <a:p>
            <a:pPr>
              <a:lnSpc>
                <a:spcPts val="2398"/>
              </a:lnSpc>
              <a:spcBef>
                <a:spcPct val="0"/>
              </a:spcBef>
            </a:pPr>
            <a:r>
              <a:rPr lang="en-US" sz="2200">
                <a:solidFill>
                  <a:schemeClr val="bg1"/>
                </a:solidFill>
                <a:latin typeface="Josefin Sans Regular"/>
              </a:rPr>
              <a:t>08</a:t>
            </a:r>
          </a:p>
        </p:txBody>
      </p:sp>
      <p:sp>
        <p:nvSpPr>
          <p:cNvPr id="23" name="TextBox 23"/>
          <p:cNvSpPr txBox="1"/>
          <p:nvPr/>
        </p:nvSpPr>
        <p:spPr>
          <a:xfrm>
            <a:off x="1234288" y="8809842"/>
            <a:ext cx="539722" cy="315471"/>
          </a:xfrm>
          <a:prstGeom prst="rect">
            <a:avLst/>
          </a:prstGeom>
        </p:spPr>
        <p:txBody>
          <a:bodyPr lIns="0" tIns="0" rIns="0" bIns="0" rtlCol="0" anchor="t">
            <a:spAutoFit/>
          </a:bodyPr>
          <a:lstStyle/>
          <a:p>
            <a:pPr>
              <a:lnSpc>
                <a:spcPts val="2398"/>
              </a:lnSpc>
              <a:spcBef>
                <a:spcPct val="0"/>
              </a:spcBef>
            </a:pPr>
            <a:r>
              <a:rPr lang="en-US" sz="2200">
                <a:solidFill>
                  <a:schemeClr val="bg1"/>
                </a:solidFill>
                <a:latin typeface="Josefin Sans Regular"/>
              </a:rPr>
              <a:t>09</a:t>
            </a:r>
          </a:p>
        </p:txBody>
      </p:sp>
      <p:sp>
        <p:nvSpPr>
          <p:cNvPr id="24" name="TextBox 24"/>
          <p:cNvSpPr txBox="1"/>
          <p:nvPr/>
        </p:nvSpPr>
        <p:spPr>
          <a:xfrm>
            <a:off x="2265011" y="4856343"/>
            <a:ext cx="3850832" cy="623248"/>
          </a:xfrm>
          <a:prstGeom prst="rect">
            <a:avLst/>
          </a:prstGeom>
        </p:spPr>
        <p:txBody>
          <a:bodyPr lIns="0" tIns="0" rIns="0" bIns="0" rtlCol="0" anchor="t">
            <a:spAutoFit/>
          </a:bodyPr>
          <a:lstStyle/>
          <a:p>
            <a:pPr>
              <a:lnSpc>
                <a:spcPts val="2398"/>
              </a:lnSpc>
            </a:pPr>
            <a:r>
              <a:rPr lang="en-US" sz="2200" dirty="0">
                <a:solidFill>
                  <a:schemeClr val="bg1"/>
                </a:solidFill>
                <a:latin typeface="Josefin Sans Regular"/>
              </a:rPr>
              <a:t>Knit &amp; Woven Bottoms</a:t>
            </a:r>
          </a:p>
          <a:p>
            <a:pPr>
              <a:lnSpc>
                <a:spcPts val="2398"/>
              </a:lnSpc>
            </a:pPr>
            <a:endParaRPr lang="en-US" sz="2200" dirty="0">
              <a:solidFill>
                <a:schemeClr val="bg1"/>
              </a:solidFill>
              <a:latin typeface="Josefin Sans Regular"/>
            </a:endParaRPr>
          </a:p>
        </p:txBody>
      </p:sp>
      <p:sp>
        <p:nvSpPr>
          <p:cNvPr id="25" name="TextBox 25"/>
          <p:cNvSpPr txBox="1"/>
          <p:nvPr/>
        </p:nvSpPr>
        <p:spPr>
          <a:xfrm>
            <a:off x="2265011" y="5421282"/>
            <a:ext cx="3850832" cy="623248"/>
          </a:xfrm>
          <a:prstGeom prst="rect">
            <a:avLst/>
          </a:prstGeom>
        </p:spPr>
        <p:txBody>
          <a:bodyPr lIns="0" tIns="0" rIns="0" bIns="0" rtlCol="0" anchor="t">
            <a:spAutoFit/>
          </a:bodyPr>
          <a:lstStyle/>
          <a:p>
            <a:pPr>
              <a:lnSpc>
                <a:spcPts val="2398"/>
              </a:lnSpc>
            </a:pPr>
            <a:r>
              <a:rPr lang="en-US" sz="2200">
                <a:solidFill>
                  <a:schemeClr val="bg1"/>
                </a:solidFill>
                <a:latin typeface="Josefin Sans Regular"/>
              </a:rPr>
              <a:t>Workwear &amp; Uniforms</a:t>
            </a:r>
          </a:p>
          <a:p>
            <a:pPr>
              <a:lnSpc>
                <a:spcPts val="2398"/>
              </a:lnSpc>
              <a:spcBef>
                <a:spcPct val="0"/>
              </a:spcBef>
            </a:pPr>
            <a:endParaRPr lang="en-US" sz="2200">
              <a:solidFill>
                <a:schemeClr val="bg1"/>
              </a:solidFill>
              <a:latin typeface="Josefin Sans Regular"/>
            </a:endParaRPr>
          </a:p>
        </p:txBody>
      </p:sp>
      <p:sp>
        <p:nvSpPr>
          <p:cNvPr id="26" name="TextBox 26"/>
          <p:cNvSpPr txBox="1"/>
          <p:nvPr/>
        </p:nvSpPr>
        <p:spPr>
          <a:xfrm>
            <a:off x="2265011" y="5957236"/>
            <a:ext cx="2782495" cy="623248"/>
          </a:xfrm>
          <a:prstGeom prst="rect">
            <a:avLst/>
          </a:prstGeom>
        </p:spPr>
        <p:txBody>
          <a:bodyPr lIns="0" tIns="0" rIns="0" bIns="0" rtlCol="0" anchor="t">
            <a:spAutoFit/>
          </a:bodyPr>
          <a:lstStyle/>
          <a:p>
            <a:pPr>
              <a:lnSpc>
                <a:spcPts val="2398"/>
              </a:lnSpc>
            </a:pPr>
            <a:r>
              <a:rPr lang="en-US" sz="2200">
                <a:solidFill>
                  <a:schemeClr val="bg1"/>
                </a:solidFill>
                <a:latin typeface="Josefin Sans Regular"/>
              </a:rPr>
              <a:t>Tailored Apparel</a:t>
            </a:r>
          </a:p>
          <a:p>
            <a:pPr>
              <a:lnSpc>
                <a:spcPts val="2398"/>
              </a:lnSpc>
            </a:pPr>
            <a:endParaRPr lang="en-US" sz="2200">
              <a:solidFill>
                <a:schemeClr val="bg1"/>
              </a:solidFill>
              <a:latin typeface="Josefin Sans Regular"/>
            </a:endParaRPr>
          </a:p>
        </p:txBody>
      </p:sp>
      <p:sp>
        <p:nvSpPr>
          <p:cNvPr id="27" name="TextBox 27"/>
          <p:cNvSpPr txBox="1"/>
          <p:nvPr/>
        </p:nvSpPr>
        <p:spPr>
          <a:xfrm>
            <a:off x="2265011" y="6534038"/>
            <a:ext cx="3850832" cy="623248"/>
          </a:xfrm>
          <a:prstGeom prst="rect">
            <a:avLst/>
          </a:prstGeom>
        </p:spPr>
        <p:txBody>
          <a:bodyPr lIns="0" tIns="0" rIns="0" bIns="0" rtlCol="0" anchor="t">
            <a:spAutoFit/>
          </a:bodyPr>
          <a:lstStyle/>
          <a:p>
            <a:pPr>
              <a:lnSpc>
                <a:spcPts val="2398"/>
              </a:lnSpc>
            </a:pPr>
            <a:r>
              <a:rPr lang="en-US" sz="2200">
                <a:solidFill>
                  <a:schemeClr val="bg1"/>
                </a:solidFill>
                <a:latin typeface="Josefin Sans Regular"/>
              </a:rPr>
              <a:t>Childrenswear</a:t>
            </a:r>
          </a:p>
          <a:p>
            <a:pPr>
              <a:lnSpc>
                <a:spcPts val="2398"/>
              </a:lnSpc>
            </a:pPr>
            <a:endParaRPr lang="en-US" sz="2200">
              <a:solidFill>
                <a:schemeClr val="bg1"/>
              </a:solidFill>
              <a:latin typeface="Josefin Sans Regular"/>
            </a:endParaRPr>
          </a:p>
        </p:txBody>
      </p:sp>
      <p:sp>
        <p:nvSpPr>
          <p:cNvPr id="28" name="TextBox 28"/>
          <p:cNvSpPr txBox="1"/>
          <p:nvPr/>
        </p:nvSpPr>
        <p:spPr>
          <a:xfrm>
            <a:off x="2265011" y="7136621"/>
            <a:ext cx="3850832" cy="623248"/>
          </a:xfrm>
          <a:prstGeom prst="rect">
            <a:avLst/>
          </a:prstGeom>
        </p:spPr>
        <p:txBody>
          <a:bodyPr lIns="0" tIns="0" rIns="0" bIns="0" rtlCol="0" anchor="t">
            <a:spAutoFit/>
          </a:bodyPr>
          <a:lstStyle/>
          <a:p>
            <a:pPr>
              <a:lnSpc>
                <a:spcPts val="2398"/>
              </a:lnSpc>
            </a:pPr>
            <a:r>
              <a:rPr lang="en-US" sz="2200">
                <a:solidFill>
                  <a:schemeClr val="bg1"/>
                </a:solidFill>
                <a:latin typeface="Josefin Sans Regular"/>
              </a:rPr>
              <a:t>Denim</a:t>
            </a:r>
          </a:p>
          <a:p>
            <a:pPr>
              <a:lnSpc>
                <a:spcPts val="2398"/>
              </a:lnSpc>
            </a:pPr>
            <a:endParaRPr lang="en-US" sz="2200">
              <a:solidFill>
                <a:schemeClr val="bg1"/>
              </a:solidFill>
              <a:latin typeface="Josefin Sans Regular"/>
            </a:endParaRPr>
          </a:p>
        </p:txBody>
      </p:sp>
      <p:sp>
        <p:nvSpPr>
          <p:cNvPr id="29" name="TextBox 29"/>
          <p:cNvSpPr txBox="1"/>
          <p:nvPr/>
        </p:nvSpPr>
        <p:spPr>
          <a:xfrm>
            <a:off x="2265011" y="7708672"/>
            <a:ext cx="3850832" cy="623248"/>
          </a:xfrm>
          <a:prstGeom prst="rect">
            <a:avLst/>
          </a:prstGeom>
        </p:spPr>
        <p:txBody>
          <a:bodyPr lIns="0" tIns="0" rIns="0" bIns="0" rtlCol="0" anchor="t">
            <a:spAutoFit/>
          </a:bodyPr>
          <a:lstStyle/>
          <a:p>
            <a:pPr>
              <a:lnSpc>
                <a:spcPts val="2398"/>
              </a:lnSpc>
            </a:pPr>
            <a:r>
              <a:rPr lang="en-US" sz="2200">
                <a:solidFill>
                  <a:schemeClr val="bg1"/>
                </a:solidFill>
                <a:latin typeface="Josefin Sans Regular"/>
              </a:rPr>
              <a:t>Canvas Accessories</a:t>
            </a:r>
          </a:p>
          <a:p>
            <a:pPr>
              <a:lnSpc>
                <a:spcPts val="2398"/>
              </a:lnSpc>
            </a:pPr>
            <a:endParaRPr lang="en-US" sz="2200">
              <a:solidFill>
                <a:schemeClr val="bg1"/>
              </a:solidFill>
              <a:latin typeface="Josefin Sans Regular"/>
            </a:endParaRPr>
          </a:p>
        </p:txBody>
      </p:sp>
      <p:sp>
        <p:nvSpPr>
          <p:cNvPr id="30" name="TextBox 30"/>
          <p:cNvSpPr txBox="1"/>
          <p:nvPr/>
        </p:nvSpPr>
        <p:spPr>
          <a:xfrm>
            <a:off x="2265011" y="8302889"/>
            <a:ext cx="4968422" cy="623248"/>
          </a:xfrm>
          <a:prstGeom prst="rect">
            <a:avLst/>
          </a:prstGeom>
        </p:spPr>
        <p:txBody>
          <a:bodyPr lIns="0" tIns="0" rIns="0" bIns="0" rtlCol="0" anchor="t">
            <a:spAutoFit/>
          </a:bodyPr>
          <a:lstStyle/>
          <a:p>
            <a:pPr>
              <a:lnSpc>
                <a:spcPts val="2398"/>
              </a:lnSpc>
            </a:pPr>
            <a:r>
              <a:rPr lang="en-US" sz="2200" dirty="0">
                <a:solidFill>
                  <a:schemeClr val="bg1"/>
                </a:solidFill>
                <a:latin typeface="Josefin Sans Regular"/>
              </a:rPr>
              <a:t>Yoga &amp; Activewear</a:t>
            </a:r>
          </a:p>
          <a:p>
            <a:pPr>
              <a:lnSpc>
                <a:spcPts val="2398"/>
              </a:lnSpc>
            </a:pPr>
            <a:endParaRPr lang="en-US" sz="2200" dirty="0">
              <a:solidFill>
                <a:srgbClr val="333333"/>
              </a:solidFill>
              <a:latin typeface="Josefin Sans Regular"/>
            </a:endParaRPr>
          </a:p>
        </p:txBody>
      </p:sp>
      <p:grpSp>
        <p:nvGrpSpPr>
          <p:cNvPr id="31" name="Group 31"/>
          <p:cNvGrpSpPr>
            <a:grpSpLocks noChangeAspect="1"/>
          </p:cNvGrpSpPr>
          <p:nvPr/>
        </p:nvGrpSpPr>
        <p:grpSpPr>
          <a:xfrm>
            <a:off x="7950378" y="5517612"/>
            <a:ext cx="3607351" cy="3607336"/>
            <a:chOff x="0" y="0"/>
            <a:chExt cx="6350000" cy="6349975"/>
          </a:xfrm>
        </p:grpSpPr>
        <p:sp>
          <p:nvSpPr>
            <p:cNvPr id="32" name="Freeform 3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r="-53313"/>
              </a:stretch>
            </a:blipFill>
          </p:spPr>
        </p:sp>
      </p:grpSp>
      <p:sp>
        <p:nvSpPr>
          <p:cNvPr id="33" name="TextBox 33"/>
          <p:cNvSpPr txBox="1"/>
          <p:nvPr/>
        </p:nvSpPr>
        <p:spPr>
          <a:xfrm>
            <a:off x="2265011" y="8809842"/>
            <a:ext cx="3850832" cy="623248"/>
          </a:xfrm>
          <a:prstGeom prst="rect">
            <a:avLst/>
          </a:prstGeom>
        </p:spPr>
        <p:txBody>
          <a:bodyPr lIns="0" tIns="0" rIns="0" bIns="0" rtlCol="0" anchor="t">
            <a:spAutoFit/>
          </a:bodyPr>
          <a:lstStyle/>
          <a:p>
            <a:pPr>
              <a:lnSpc>
                <a:spcPts val="2398"/>
              </a:lnSpc>
            </a:pPr>
            <a:r>
              <a:rPr lang="en-US" sz="2200">
                <a:solidFill>
                  <a:schemeClr val="bg1"/>
                </a:solidFill>
                <a:latin typeface="Josefin Sans Regular"/>
              </a:rPr>
              <a:t>Sweaters &amp; Socks</a:t>
            </a:r>
          </a:p>
          <a:p>
            <a:pPr>
              <a:lnSpc>
                <a:spcPts val="2398"/>
              </a:lnSpc>
            </a:pPr>
            <a:endParaRPr lang="en-US" sz="2200">
              <a:solidFill>
                <a:schemeClr val="bg1"/>
              </a:solidFill>
              <a:latin typeface="Josefin Sans Regular"/>
            </a:endParaRPr>
          </a:p>
        </p:txBody>
      </p:sp>
      <p:sp>
        <p:nvSpPr>
          <p:cNvPr id="34" name="TextBox 34"/>
          <p:cNvSpPr txBox="1"/>
          <p:nvPr/>
        </p:nvSpPr>
        <p:spPr>
          <a:xfrm>
            <a:off x="1028700" y="1589425"/>
            <a:ext cx="8496300" cy="2593018"/>
          </a:xfrm>
          <a:prstGeom prst="rect">
            <a:avLst/>
          </a:prstGeom>
        </p:spPr>
        <p:txBody>
          <a:bodyPr wrap="square" lIns="0" tIns="0" rIns="0" bIns="0" rtlCol="0" anchor="t">
            <a:spAutoFit/>
          </a:bodyPr>
          <a:lstStyle/>
          <a:p>
            <a:pPr>
              <a:lnSpc>
                <a:spcPts val="2018"/>
              </a:lnSpc>
            </a:pPr>
            <a:r>
              <a:rPr lang="en-US" sz="2400" dirty="0">
                <a:solidFill>
                  <a:srgbClr val="FFFFFF"/>
                </a:solidFill>
                <a:latin typeface="Josefin Sans Regular"/>
              </a:rPr>
              <a:t>Cotton is already known for its quality and durability. Over time, regular wearing and washing can wear down fabrics, causing cotton fibers to rise to the surface, weakening the fabric and making the appearance look faded.</a:t>
            </a:r>
          </a:p>
          <a:p>
            <a:pPr>
              <a:lnSpc>
                <a:spcPts val="2018"/>
              </a:lnSpc>
            </a:pPr>
            <a:r>
              <a:rPr lang="en-US" sz="2400" dirty="0">
                <a:solidFill>
                  <a:srgbClr val="FFFFFF"/>
                </a:solidFill>
                <a:latin typeface="Josefin Sans Regular"/>
              </a:rPr>
              <a:t>So, the need for having toughest challenge resistant cotton products is emerging.</a:t>
            </a:r>
          </a:p>
          <a:p>
            <a:pPr>
              <a:lnSpc>
                <a:spcPts val="2018"/>
              </a:lnSpc>
            </a:pPr>
            <a:endParaRPr lang="en-US" sz="2400" dirty="0">
              <a:solidFill>
                <a:srgbClr val="FFFFFF"/>
              </a:solidFill>
              <a:latin typeface="Josefin Sans Regular"/>
            </a:endParaRPr>
          </a:p>
          <a:p>
            <a:pPr>
              <a:lnSpc>
                <a:spcPts val="2018"/>
              </a:lnSpc>
            </a:pPr>
            <a:r>
              <a:rPr lang="en-US" sz="2400" dirty="0">
                <a:solidFill>
                  <a:srgbClr val="FFFFFF"/>
                </a:solidFill>
                <a:latin typeface="Josefin Sans Regular"/>
              </a:rPr>
              <a:t>Outdoor Wear: Quality and Durability for wearer are extremely important when it comes to workwear or outdoor activity: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sp>
        <p:nvSpPr>
          <p:cNvPr id="2" name="AutoShape 2"/>
          <p:cNvSpPr/>
          <p:nvPr/>
        </p:nvSpPr>
        <p:spPr>
          <a:xfrm>
            <a:off x="1234288" y="9626322"/>
            <a:ext cx="15626378" cy="0"/>
          </a:xfrm>
          <a:prstGeom prst="line">
            <a:avLst/>
          </a:prstGeom>
          <a:ln w="9525" cap="rnd">
            <a:solidFill>
              <a:srgbClr val="333333"/>
            </a:solidFill>
            <a:prstDash val="solid"/>
            <a:headEnd type="none" w="sm" len="sm"/>
            <a:tailEnd type="none" w="sm" len="sm"/>
          </a:ln>
        </p:spPr>
      </p:sp>
      <p:sp>
        <p:nvSpPr>
          <p:cNvPr id="3" name="AutoShape 3"/>
          <p:cNvSpPr/>
          <p:nvPr/>
        </p:nvSpPr>
        <p:spPr>
          <a:xfrm>
            <a:off x="1455281" y="4252791"/>
            <a:ext cx="15184393" cy="0"/>
          </a:xfrm>
          <a:prstGeom prst="line">
            <a:avLst/>
          </a:prstGeom>
          <a:ln w="47625" cap="rnd">
            <a:solidFill>
              <a:srgbClr val="F1F0EC"/>
            </a:solidFill>
            <a:prstDash val="solid"/>
            <a:headEnd type="none" w="sm" len="sm"/>
            <a:tailEnd type="none" w="sm" len="sm"/>
          </a:ln>
        </p:spPr>
      </p:sp>
      <p:grpSp>
        <p:nvGrpSpPr>
          <p:cNvPr id="4" name="Group 4"/>
          <p:cNvGrpSpPr/>
          <p:nvPr/>
        </p:nvGrpSpPr>
        <p:grpSpPr>
          <a:xfrm>
            <a:off x="2237108" y="3775366"/>
            <a:ext cx="954849" cy="95484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F0EC"/>
            </a:solidFill>
          </p:spPr>
        </p:sp>
      </p:grpSp>
      <p:grpSp>
        <p:nvGrpSpPr>
          <p:cNvPr id="6" name="Group 6"/>
          <p:cNvGrpSpPr/>
          <p:nvPr/>
        </p:nvGrpSpPr>
        <p:grpSpPr>
          <a:xfrm>
            <a:off x="6364636" y="3822991"/>
            <a:ext cx="954849" cy="95484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F0EC"/>
            </a:solidFill>
          </p:spPr>
        </p:sp>
      </p:grpSp>
      <p:grpSp>
        <p:nvGrpSpPr>
          <p:cNvPr id="8" name="Group 8"/>
          <p:cNvGrpSpPr/>
          <p:nvPr/>
        </p:nvGrpSpPr>
        <p:grpSpPr>
          <a:xfrm>
            <a:off x="10773083" y="3822991"/>
            <a:ext cx="954849" cy="95484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F0EC"/>
            </a:solidFill>
          </p:spPr>
        </p:sp>
      </p:grpSp>
      <p:grpSp>
        <p:nvGrpSpPr>
          <p:cNvPr id="10" name="Group 10"/>
          <p:cNvGrpSpPr/>
          <p:nvPr/>
        </p:nvGrpSpPr>
        <p:grpSpPr>
          <a:xfrm>
            <a:off x="14818130" y="3822991"/>
            <a:ext cx="954849" cy="954849"/>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F0EC"/>
            </a:solidFill>
          </p:spPr>
        </p:sp>
      </p:grpSp>
      <p:sp>
        <p:nvSpPr>
          <p:cNvPr id="12" name="TextBox 12"/>
          <p:cNvSpPr txBox="1"/>
          <p:nvPr/>
        </p:nvSpPr>
        <p:spPr>
          <a:xfrm>
            <a:off x="971925" y="1105699"/>
            <a:ext cx="16383740" cy="2001393"/>
          </a:xfrm>
          <a:prstGeom prst="rect">
            <a:avLst/>
          </a:prstGeom>
        </p:spPr>
        <p:txBody>
          <a:bodyPr lIns="0" tIns="0" rIns="0" bIns="0" rtlCol="0" anchor="t">
            <a:spAutoFit/>
          </a:bodyPr>
          <a:lstStyle/>
          <a:p>
            <a:pPr algn="ctr">
              <a:lnSpc>
                <a:spcPts val="7520"/>
              </a:lnSpc>
              <a:spcBef>
                <a:spcPct val="0"/>
              </a:spcBef>
            </a:pPr>
            <a:r>
              <a:rPr lang="en-US" sz="6899">
                <a:solidFill>
                  <a:srgbClr val="FFFFFF"/>
                </a:solidFill>
                <a:latin typeface="Hatton"/>
              </a:rPr>
              <a:t>Lifestyle Trends That Influence The Consumption Of Cotton Brands </a:t>
            </a:r>
          </a:p>
        </p:txBody>
      </p:sp>
      <p:sp>
        <p:nvSpPr>
          <p:cNvPr id="13" name="TextBox 13"/>
          <p:cNvSpPr txBox="1"/>
          <p:nvPr/>
        </p:nvSpPr>
        <p:spPr>
          <a:xfrm>
            <a:off x="2237108" y="4078039"/>
            <a:ext cx="954849" cy="463804"/>
          </a:xfrm>
          <a:prstGeom prst="rect">
            <a:avLst/>
          </a:prstGeom>
        </p:spPr>
        <p:txBody>
          <a:bodyPr lIns="0" tIns="0" rIns="0" bIns="0" rtlCol="0" anchor="t">
            <a:spAutoFit/>
          </a:bodyPr>
          <a:lstStyle/>
          <a:p>
            <a:pPr algn="ctr">
              <a:lnSpc>
                <a:spcPts val="3487"/>
              </a:lnSpc>
              <a:spcBef>
                <a:spcPct val="0"/>
              </a:spcBef>
            </a:pPr>
            <a:r>
              <a:rPr lang="en-US" sz="3199">
                <a:solidFill>
                  <a:srgbClr val="333333"/>
                </a:solidFill>
                <a:latin typeface="Josefin Sans Regular Bold"/>
              </a:rPr>
              <a:t>1</a:t>
            </a:r>
          </a:p>
        </p:txBody>
      </p:sp>
      <p:sp>
        <p:nvSpPr>
          <p:cNvPr id="14" name="TextBox 14"/>
          <p:cNvSpPr txBox="1"/>
          <p:nvPr/>
        </p:nvSpPr>
        <p:spPr>
          <a:xfrm>
            <a:off x="6329090" y="4106614"/>
            <a:ext cx="990395" cy="463804"/>
          </a:xfrm>
          <a:prstGeom prst="rect">
            <a:avLst/>
          </a:prstGeom>
        </p:spPr>
        <p:txBody>
          <a:bodyPr lIns="0" tIns="0" rIns="0" bIns="0" rtlCol="0" anchor="t">
            <a:spAutoFit/>
          </a:bodyPr>
          <a:lstStyle/>
          <a:p>
            <a:pPr algn="ctr">
              <a:lnSpc>
                <a:spcPts val="3487"/>
              </a:lnSpc>
              <a:spcBef>
                <a:spcPct val="0"/>
              </a:spcBef>
            </a:pPr>
            <a:r>
              <a:rPr lang="en-US" sz="3199">
                <a:solidFill>
                  <a:srgbClr val="333333"/>
                </a:solidFill>
                <a:latin typeface="Josefin Sans Regular Bold"/>
              </a:rPr>
              <a:t>2</a:t>
            </a:r>
          </a:p>
        </p:txBody>
      </p:sp>
      <p:sp>
        <p:nvSpPr>
          <p:cNvPr id="15" name="TextBox 15"/>
          <p:cNvSpPr txBox="1"/>
          <p:nvPr/>
        </p:nvSpPr>
        <p:spPr>
          <a:xfrm>
            <a:off x="10773083" y="4106614"/>
            <a:ext cx="954849" cy="463804"/>
          </a:xfrm>
          <a:prstGeom prst="rect">
            <a:avLst/>
          </a:prstGeom>
        </p:spPr>
        <p:txBody>
          <a:bodyPr lIns="0" tIns="0" rIns="0" bIns="0" rtlCol="0" anchor="t">
            <a:spAutoFit/>
          </a:bodyPr>
          <a:lstStyle/>
          <a:p>
            <a:pPr algn="ctr">
              <a:lnSpc>
                <a:spcPts val="3487"/>
              </a:lnSpc>
              <a:spcBef>
                <a:spcPct val="0"/>
              </a:spcBef>
            </a:pPr>
            <a:r>
              <a:rPr lang="en-US" sz="3199">
                <a:solidFill>
                  <a:srgbClr val="333333"/>
                </a:solidFill>
                <a:latin typeface="Josefin Sans Regular Bold"/>
              </a:rPr>
              <a:t>3</a:t>
            </a:r>
          </a:p>
        </p:txBody>
      </p:sp>
      <p:sp>
        <p:nvSpPr>
          <p:cNvPr id="16" name="TextBox 16"/>
          <p:cNvSpPr txBox="1"/>
          <p:nvPr/>
        </p:nvSpPr>
        <p:spPr>
          <a:xfrm>
            <a:off x="14818130" y="4087564"/>
            <a:ext cx="954849" cy="463804"/>
          </a:xfrm>
          <a:prstGeom prst="rect">
            <a:avLst/>
          </a:prstGeom>
        </p:spPr>
        <p:txBody>
          <a:bodyPr lIns="0" tIns="0" rIns="0" bIns="0" rtlCol="0" anchor="t">
            <a:spAutoFit/>
          </a:bodyPr>
          <a:lstStyle/>
          <a:p>
            <a:pPr algn="ctr">
              <a:lnSpc>
                <a:spcPts val="3487"/>
              </a:lnSpc>
              <a:spcBef>
                <a:spcPct val="0"/>
              </a:spcBef>
            </a:pPr>
            <a:r>
              <a:rPr lang="en-US" sz="3199">
                <a:solidFill>
                  <a:srgbClr val="333333"/>
                </a:solidFill>
                <a:latin typeface="Josefin Sans Regular Bold"/>
              </a:rPr>
              <a:t>4</a:t>
            </a:r>
          </a:p>
        </p:txBody>
      </p:sp>
      <p:sp>
        <p:nvSpPr>
          <p:cNvPr id="17" name="TextBox 17"/>
          <p:cNvSpPr txBox="1"/>
          <p:nvPr/>
        </p:nvSpPr>
        <p:spPr>
          <a:xfrm>
            <a:off x="971925" y="5154612"/>
            <a:ext cx="3485215" cy="358775"/>
          </a:xfrm>
          <a:prstGeom prst="rect">
            <a:avLst/>
          </a:prstGeom>
        </p:spPr>
        <p:txBody>
          <a:bodyPr lIns="0" tIns="0" rIns="0" bIns="0" rtlCol="0" anchor="t">
            <a:spAutoFit/>
          </a:bodyPr>
          <a:lstStyle/>
          <a:p>
            <a:pPr algn="ctr">
              <a:lnSpc>
                <a:spcPts val="2725"/>
              </a:lnSpc>
              <a:spcBef>
                <a:spcPct val="0"/>
              </a:spcBef>
            </a:pPr>
            <a:r>
              <a:rPr lang="en-US" sz="2500">
                <a:solidFill>
                  <a:srgbClr val="F1F0EC"/>
                </a:solidFill>
                <a:latin typeface="Josefin Sans Regular Bold"/>
              </a:rPr>
              <a:t>Quality</a:t>
            </a:r>
          </a:p>
        </p:txBody>
      </p:sp>
      <p:sp>
        <p:nvSpPr>
          <p:cNvPr id="18" name="TextBox 18"/>
          <p:cNvSpPr txBox="1"/>
          <p:nvPr/>
        </p:nvSpPr>
        <p:spPr>
          <a:xfrm>
            <a:off x="5099453" y="5154612"/>
            <a:ext cx="3485215" cy="358775"/>
          </a:xfrm>
          <a:prstGeom prst="rect">
            <a:avLst/>
          </a:prstGeom>
        </p:spPr>
        <p:txBody>
          <a:bodyPr lIns="0" tIns="0" rIns="0" bIns="0" rtlCol="0" anchor="t">
            <a:spAutoFit/>
          </a:bodyPr>
          <a:lstStyle/>
          <a:p>
            <a:pPr algn="ctr">
              <a:lnSpc>
                <a:spcPts val="2725"/>
              </a:lnSpc>
              <a:spcBef>
                <a:spcPct val="0"/>
              </a:spcBef>
            </a:pPr>
            <a:r>
              <a:rPr lang="en-US" sz="2500">
                <a:solidFill>
                  <a:srgbClr val="F1F0EC"/>
                </a:solidFill>
                <a:latin typeface="Josefin Sans Regular Bold"/>
              </a:rPr>
              <a:t>Durability</a:t>
            </a:r>
          </a:p>
        </p:txBody>
      </p:sp>
      <p:sp>
        <p:nvSpPr>
          <p:cNvPr id="19" name="TextBox 19"/>
          <p:cNvSpPr txBox="1"/>
          <p:nvPr/>
        </p:nvSpPr>
        <p:spPr>
          <a:xfrm>
            <a:off x="9507901" y="5154612"/>
            <a:ext cx="3485215" cy="358775"/>
          </a:xfrm>
          <a:prstGeom prst="rect">
            <a:avLst/>
          </a:prstGeom>
        </p:spPr>
        <p:txBody>
          <a:bodyPr lIns="0" tIns="0" rIns="0" bIns="0" rtlCol="0" anchor="t">
            <a:spAutoFit/>
          </a:bodyPr>
          <a:lstStyle/>
          <a:p>
            <a:pPr algn="ctr">
              <a:lnSpc>
                <a:spcPts val="2725"/>
              </a:lnSpc>
              <a:spcBef>
                <a:spcPct val="0"/>
              </a:spcBef>
            </a:pPr>
            <a:r>
              <a:rPr lang="en-US" sz="2500">
                <a:solidFill>
                  <a:srgbClr val="F1F0EC"/>
                </a:solidFill>
                <a:latin typeface="Josefin Sans Regular Bold"/>
              </a:rPr>
              <a:t>Resistance</a:t>
            </a:r>
          </a:p>
        </p:txBody>
      </p:sp>
      <p:sp>
        <p:nvSpPr>
          <p:cNvPr id="20" name="TextBox 20"/>
          <p:cNvSpPr txBox="1"/>
          <p:nvPr/>
        </p:nvSpPr>
        <p:spPr>
          <a:xfrm>
            <a:off x="13235446" y="5154612"/>
            <a:ext cx="4120219" cy="358775"/>
          </a:xfrm>
          <a:prstGeom prst="rect">
            <a:avLst/>
          </a:prstGeom>
        </p:spPr>
        <p:txBody>
          <a:bodyPr lIns="0" tIns="0" rIns="0" bIns="0" rtlCol="0" anchor="t">
            <a:spAutoFit/>
          </a:bodyPr>
          <a:lstStyle/>
          <a:p>
            <a:pPr algn="ctr">
              <a:lnSpc>
                <a:spcPts val="2725"/>
              </a:lnSpc>
              <a:spcBef>
                <a:spcPct val="0"/>
              </a:spcBef>
            </a:pPr>
            <a:r>
              <a:rPr lang="en-US" sz="2500">
                <a:solidFill>
                  <a:srgbClr val="F1F0EC"/>
                </a:solidFill>
                <a:latin typeface="Josefin Sans Regular Bold"/>
              </a:rPr>
              <a:t>Wash Safe: </a:t>
            </a:r>
          </a:p>
        </p:txBody>
      </p:sp>
      <p:sp>
        <p:nvSpPr>
          <p:cNvPr id="21" name="TextBox 21"/>
          <p:cNvSpPr txBox="1"/>
          <p:nvPr/>
        </p:nvSpPr>
        <p:spPr>
          <a:xfrm>
            <a:off x="698863" y="6057622"/>
            <a:ext cx="4126589" cy="3844001"/>
          </a:xfrm>
          <a:prstGeom prst="rect">
            <a:avLst/>
          </a:prstGeom>
        </p:spPr>
        <p:txBody>
          <a:bodyPr lIns="0" tIns="0" rIns="0" bIns="0" rtlCol="0" anchor="t">
            <a:spAutoFit/>
          </a:bodyPr>
          <a:lstStyle/>
          <a:p>
            <a:pPr>
              <a:lnSpc>
                <a:spcPts val="2500"/>
              </a:lnSpc>
            </a:pPr>
            <a:r>
              <a:rPr lang="en-US" sz="2000" dirty="0">
                <a:latin typeface="Josefin Sans Regular" panose="020B0604020202020204" charset="0"/>
              </a:rPr>
              <a:t>80% of parents feel that durability and quality play an important role in purchasing decisions for children’s clothing.</a:t>
            </a:r>
          </a:p>
          <a:p>
            <a:pPr>
              <a:lnSpc>
                <a:spcPts val="2500"/>
              </a:lnSpc>
            </a:pPr>
            <a:r>
              <a:rPr lang="en-US" sz="2000" dirty="0">
                <a:effectLst/>
                <a:latin typeface="Josefin Sans Regular" panose="020B0604020202020204" charset="0"/>
                <a:ea typeface="Times New Roman" panose="02020603050405020304" pitchFamily="18" charset="0"/>
              </a:rPr>
              <a:t>U.S. shoppers say knowledge about the use of natural fibers (57 percent) and “more sustainable production” (59 percent) would impact their purchase of denim jeans, according to the Global Denim Study. </a:t>
            </a:r>
            <a:endParaRPr lang="en-US" sz="2000" dirty="0">
              <a:latin typeface="Josefin Sans Regular" panose="020B0604020202020204" charset="0"/>
            </a:endParaRPr>
          </a:p>
          <a:p>
            <a:pPr>
              <a:lnSpc>
                <a:spcPts val="2500"/>
              </a:lnSpc>
            </a:pPr>
            <a:endParaRPr lang="en-US" sz="2000" dirty="0">
              <a:solidFill>
                <a:srgbClr val="333333"/>
              </a:solidFill>
              <a:latin typeface="Josefin Sans Regular"/>
            </a:endParaRPr>
          </a:p>
        </p:txBody>
      </p:sp>
      <p:sp>
        <p:nvSpPr>
          <p:cNvPr id="22" name="TextBox 22"/>
          <p:cNvSpPr txBox="1"/>
          <p:nvPr/>
        </p:nvSpPr>
        <p:spPr>
          <a:xfrm>
            <a:off x="5223278" y="6057622"/>
            <a:ext cx="3795951" cy="2240998"/>
          </a:xfrm>
          <a:prstGeom prst="rect">
            <a:avLst/>
          </a:prstGeom>
        </p:spPr>
        <p:txBody>
          <a:bodyPr lIns="0" tIns="0" rIns="0" bIns="0" rtlCol="0" anchor="t">
            <a:spAutoFit/>
          </a:bodyPr>
          <a:lstStyle/>
          <a:p>
            <a:pPr>
              <a:lnSpc>
                <a:spcPts val="2500"/>
              </a:lnSpc>
            </a:pPr>
            <a:r>
              <a:rPr lang="en-US" sz="2000" dirty="0">
                <a:latin typeface="Josefin Sans Regular"/>
              </a:rPr>
              <a:t>58% believe that “good quality” means durable or long-lasting, 23% believe it means good or strong fibers and materials, and 12% believe the garment was made well.</a:t>
            </a:r>
          </a:p>
          <a:p>
            <a:pPr>
              <a:lnSpc>
                <a:spcPts val="2500"/>
              </a:lnSpc>
            </a:pPr>
            <a:endParaRPr lang="en-US" sz="2000" dirty="0">
              <a:solidFill>
                <a:srgbClr val="333333"/>
              </a:solidFill>
              <a:latin typeface="Josefin Sans Regular"/>
            </a:endParaRPr>
          </a:p>
        </p:txBody>
      </p:sp>
      <p:sp>
        <p:nvSpPr>
          <p:cNvPr id="23" name="TextBox 23"/>
          <p:cNvSpPr txBox="1"/>
          <p:nvPr/>
        </p:nvSpPr>
        <p:spPr>
          <a:xfrm>
            <a:off x="9453005" y="6057622"/>
            <a:ext cx="3925315" cy="3523400"/>
          </a:xfrm>
          <a:prstGeom prst="rect">
            <a:avLst/>
          </a:prstGeom>
        </p:spPr>
        <p:txBody>
          <a:bodyPr lIns="0" tIns="0" rIns="0" bIns="0" rtlCol="0" anchor="t">
            <a:spAutoFit/>
          </a:bodyPr>
          <a:lstStyle/>
          <a:p>
            <a:pPr>
              <a:lnSpc>
                <a:spcPts val="2500"/>
              </a:lnSpc>
            </a:pPr>
            <a:r>
              <a:rPr lang="en-US" sz="2000" dirty="0">
                <a:latin typeface="Josefin Sans Regular"/>
              </a:rPr>
              <a:t>Variety of product categories, from workwear to tailored apparel need an applied cotton technology through yarn enhancement to increase the strength and colorfastness of  high-friction areas such as the heel and toe of a sock or the elbows of a sweater to be targeted to last longer and stay stronger.</a:t>
            </a:r>
          </a:p>
        </p:txBody>
      </p:sp>
      <p:sp>
        <p:nvSpPr>
          <p:cNvPr id="24" name="TextBox 24"/>
          <p:cNvSpPr txBox="1"/>
          <p:nvPr/>
        </p:nvSpPr>
        <p:spPr>
          <a:xfrm>
            <a:off x="13564033" y="6067147"/>
            <a:ext cx="4287433" cy="2240806"/>
          </a:xfrm>
          <a:prstGeom prst="rect">
            <a:avLst/>
          </a:prstGeom>
        </p:spPr>
        <p:txBody>
          <a:bodyPr lIns="0" tIns="0" rIns="0" bIns="0" rtlCol="0" anchor="t">
            <a:spAutoFit/>
          </a:bodyPr>
          <a:lstStyle/>
          <a:p>
            <a:pPr>
              <a:lnSpc>
                <a:spcPts val="2495"/>
              </a:lnSpc>
            </a:pPr>
            <a:r>
              <a:rPr lang="en-US" sz="1996" dirty="0">
                <a:latin typeface="Josefin Sans Regular"/>
              </a:rPr>
              <a:t> Consumers need durable clothing with no fear of holes or tears in that well-loved yoga sweater. Reliable cotton that will not tear or rip or not fade or wear out when washed and dried is crucial to consumers. </a:t>
            </a:r>
          </a:p>
          <a:p>
            <a:pPr algn="ctr">
              <a:lnSpc>
                <a:spcPts val="2495"/>
              </a:lnSpc>
            </a:pPr>
            <a:endParaRPr lang="en-US" sz="1996" dirty="0">
              <a:solidFill>
                <a:srgbClr val="333333"/>
              </a:solidFill>
              <a:latin typeface="Josefin Sans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C4B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513" y="3795383"/>
            <a:ext cx="5435549" cy="1225716"/>
          </a:xfrm>
          <a:prstGeom prst="rect">
            <a:avLst/>
          </a:prstGeom>
        </p:spPr>
      </p:pic>
      <p:grpSp>
        <p:nvGrpSpPr>
          <p:cNvPr id="3" name="Group 3"/>
          <p:cNvGrpSpPr/>
          <p:nvPr/>
        </p:nvGrpSpPr>
        <p:grpSpPr>
          <a:xfrm>
            <a:off x="728983" y="4564809"/>
            <a:ext cx="3068097" cy="3957277"/>
            <a:chOff x="0" y="0"/>
            <a:chExt cx="2623191" cy="3383431"/>
          </a:xfrm>
        </p:grpSpPr>
        <p:sp>
          <p:nvSpPr>
            <p:cNvPr id="4" name="Freeform 4"/>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F1F0EC"/>
            </a:solidFill>
          </p:spPr>
        </p:sp>
      </p:grpSp>
      <p:sp>
        <p:nvSpPr>
          <p:cNvPr id="5" name="TextBox 5"/>
          <p:cNvSpPr txBox="1"/>
          <p:nvPr/>
        </p:nvSpPr>
        <p:spPr>
          <a:xfrm>
            <a:off x="947970" y="4877314"/>
            <a:ext cx="2320560" cy="3730498"/>
          </a:xfrm>
          <a:prstGeom prst="rect">
            <a:avLst/>
          </a:prstGeom>
        </p:spPr>
        <p:txBody>
          <a:bodyPr lIns="0" tIns="0" rIns="0" bIns="0" rtlCol="0" anchor="t">
            <a:spAutoFit/>
          </a:bodyPr>
          <a:lstStyle/>
          <a:p>
            <a:pPr algn="just">
              <a:lnSpc>
                <a:spcPts val="4238"/>
              </a:lnSpc>
            </a:pPr>
            <a:r>
              <a:rPr lang="en-US" sz="3260" dirty="0">
                <a:solidFill>
                  <a:srgbClr val="333333"/>
                </a:solidFill>
                <a:latin typeface="Josefin Sans Regular"/>
              </a:rPr>
              <a:t>Improving strength, durability, and abrasion resistance</a:t>
            </a:r>
          </a:p>
          <a:p>
            <a:pPr algn="just">
              <a:lnSpc>
                <a:spcPts val="4238"/>
              </a:lnSpc>
            </a:pPr>
            <a:endParaRPr lang="en-US" sz="3260" dirty="0">
              <a:solidFill>
                <a:srgbClr val="333333"/>
              </a:solidFill>
              <a:latin typeface="Josefin Sans Regular"/>
            </a:endParaRPr>
          </a:p>
        </p:txBody>
      </p:sp>
      <p:grpSp>
        <p:nvGrpSpPr>
          <p:cNvPr id="6" name="Group 6"/>
          <p:cNvGrpSpPr/>
          <p:nvPr/>
        </p:nvGrpSpPr>
        <p:grpSpPr>
          <a:xfrm>
            <a:off x="4201918" y="4564809"/>
            <a:ext cx="3068097" cy="3957277"/>
            <a:chOff x="0" y="0"/>
            <a:chExt cx="2623191" cy="3383431"/>
          </a:xfrm>
        </p:grpSpPr>
        <p:sp>
          <p:nvSpPr>
            <p:cNvPr id="7" name="Freeform 7"/>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F1F0EC"/>
            </a:solidFill>
          </p:spPr>
        </p:sp>
      </p:grpSp>
      <p:sp>
        <p:nvSpPr>
          <p:cNvPr id="8" name="TextBox 8"/>
          <p:cNvSpPr txBox="1"/>
          <p:nvPr/>
        </p:nvSpPr>
        <p:spPr>
          <a:xfrm>
            <a:off x="4420905" y="4877314"/>
            <a:ext cx="2630123" cy="3730498"/>
          </a:xfrm>
          <a:prstGeom prst="rect">
            <a:avLst/>
          </a:prstGeom>
        </p:spPr>
        <p:txBody>
          <a:bodyPr lIns="0" tIns="0" rIns="0" bIns="0" rtlCol="0" anchor="t">
            <a:spAutoFit/>
          </a:bodyPr>
          <a:lstStyle/>
          <a:p>
            <a:pPr>
              <a:lnSpc>
                <a:spcPts val="4238"/>
              </a:lnSpc>
            </a:pPr>
            <a:r>
              <a:rPr lang="en-US" sz="3260" dirty="0">
                <a:solidFill>
                  <a:srgbClr val="333333"/>
                </a:solidFill>
                <a:latin typeface="Josefin Sans Regular"/>
              </a:rPr>
              <a:t>Improving wrinkle resistance with a durable press option</a:t>
            </a:r>
          </a:p>
          <a:p>
            <a:pPr>
              <a:lnSpc>
                <a:spcPts val="4238"/>
              </a:lnSpc>
            </a:pPr>
            <a:endParaRPr lang="en-US" sz="3260" dirty="0">
              <a:solidFill>
                <a:srgbClr val="333333"/>
              </a:solidFill>
              <a:latin typeface="Josefin Sans Regular"/>
            </a:endParaRPr>
          </a:p>
        </p:txBody>
      </p:sp>
      <p:grpSp>
        <p:nvGrpSpPr>
          <p:cNvPr id="9" name="Group 9"/>
          <p:cNvGrpSpPr/>
          <p:nvPr/>
        </p:nvGrpSpPr>
        <p:grpSpPr>
          <a:xfrm>
            <a:off x="7674854" y="4564809"/>
            <a:ext cx="3068097" cy="3957277"/>
            <a:chOff x="0" y="0"/>
            <a:chExt cx="2623191" cy="3383431"/>
          </a:xfrm>
        </p:grpSpPr>
        <p:sp>
          <p:nvSpPr>
            <p:cNvPr id="10" name="Freeform 10"/>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F1F0EC"/>
            </a:solidFill>
          </p:spPr>
        </p:sp>
      </p:grpSp>
      <p:sp>
        <p:nvSpPr>
          <p:cNvPr id="11" name="TextBox 11"/>
          <p:cNvSpPr txBox="1"/>
          <p:nvPr/>
        </p:nvSpPr>
        <p:spPr>
          <a:xfrm>
            <a:off x="7893841" y="4925849"/>
            <a:ext cx="2630123" cy="3197098"/>
          </a:xfrm>
          <a:prstGeom prst="rect">
            <a:avLst/>
          </a:prstGeom>
        </p:spPr>
        <p:txBody>
          <a:bodyPr lIns="0" tIns="0" rIns="0" bIns="0" rtlCol="0" anchor="t">
            <a:spAutoFit/>
          </a:bodyPr>
          <a:lstStyle/>
          <a:p>
            <a:pPr>
              <a:lnSpc>
                <a:spcPts val="4238"/>
              </a:lnSpc>
            </a:pPr>
            <a:r>
              <a:rPr lang="en-US" sz="3260" dirty="0">
                <a:solidFill>
                  <a:srgbClr val="333333"/>
                </a:solidFill>
                <a:latin typeface="Josefin Sans Regular"/>
              </a:rPr>
              <a:t>Maintaining the natural comfort and breathability of cotton</a:t>
            </a:r>
          </a:p>
          <a:p>
            <a:pPr>
              <a:lnSpc>
                <a:spcPts val="4238"/>
              </a:lnSpc>
            </a:pPr>
            <a:endParaRPr lang="en-US" sz="3260" dirty="0">
              <a:solidFill>
                <a:srgbClr val="333333"/>
              </a:solidFill>
              <a:latin typeface="Josefin Sans Regular"/>
            </a:endParaRPr>
          </a:p>
        </p:txBody>
      </p:sp>
      <p:grpSp>
        <p:nvGrpSpPr>
          <p:cNvPr id="12" name="Group 12"/>
          <p:cNvGrpSpPr/>
          <p:nvPr/>
        </p:nvGrpSpPr>
        <p:grpSpPr>
          <a:xfrm>
            <a:off x="11147789" y="4564809"/>
            <a:ext cx="3068097" cy="3957277"/>
            <a:chOff x="0" y="0"/>
            <a:chExt cx="2623191" cy="3383431"/>
          </a:xfrm>
        </p:grpSpPr>
        <p:sp>
          <p:nvSpPr>
            <p:cNvPr id="13" name="Freeform 13"/>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F1F0EC"/>
            </a:solidFill>
          </p:spPr>
        </p:sp>
      </p:grpSp>
      <p:sp>
        <p:nvSpPr>
          <p:cNvPr id="14" name="TextBox 14"/>
          <p:cNvSpPr txBox="1"/>
          <p:nvPr/>
        </p:nvSpPr>
        <p:spPr>
          <a:xfrm>
            <a:off x="11509651" y="4925849"/>
            <a:ext cx="2034810" cy="2663698"/>
          </a:xfrm>
          <a:prstGeom prst="rect">
            <a:avLst/>
          </a:prstGeom>
        </p:spPr>
        <p:txBody>
          <a:bodyPr lIns="0" tIns="0" rIns="0" bIns="0" rtlCol="0" anchor="t">
            <a:spAutoFit/>
          </a:bodyPr>
          <a:lstStyle/>
          <a:p>
            <a:pPr>
              <a:lnSpc>
                <a:spcPts val="4238"/>
              </a:lnSpc>
            </a:pPr>
            <a:r>
              <a:rPr lang="en-US" sz="3260" dirty="0">
                <a:solidFill>
                  <a:srgbClr val="333333"/>
                </a:solidFill>
                <a:latin typeface="Josefin Sans Regular"/>
              </a:rPr>
              <a:t>Applicable on knit and woven fabrics</a:t>
            </a:r>
          </a:p>
          <a:p>
            <a:pPr>
              <a:lnSpc>
                <a:spcPts val="4238"/>
              </a:lnSpc>
            </a:pPr>
            <a:endParaRPr lang="en-US" sz="3260" dirty="0">
              <a:solidFill>
                <a:srgbClr val="333333"/>
              </a:solidFill>
              <a:latin typeface="Josefin Sans Regular"/>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60055" y="8138049"/>
            <a:ext cx="4166405" cy="939524"/>
          </a:xfrm>
          <a:prstGeom prst="rect">
            <a:avLst/>
          </a:prstGeom>
        </p:spPr>
      </p:pic>
      <p:sp>
        <p:nvSpPr>
          <p:cNvPr id="16" name="TextBox 16"/>
          <p:cNvSpPr txBox="1"/>
          <p:nvPr/>
        </p:nvSpPr>
        <p:spPr>
          <a:xfrm>
            <a:off x="1771508" y="1463813"/>
            <a:ext cx="14084886" cy="3209925"/>
          </a:xfrm>
          <a:prstGeom prst="rect">
            <a:avLst/>
          </a:prstGeom>
        </p:spPr>
        <p:txBody>
          <a:bodyPr lIns="0" tIns="0" rIns="0" bIns="0" rtlCol="0" anchor="t">
            <a:spAutoFit/>
          </a:bodyPr>
          <a:lstStyle/>
          <a:p>
            <a:pPr algn="ctr">
              <a:lnSpc>
                <a:spcPts val="7800"/>
              </a:lnSpc>
            </a:pPr>
            <a:r>
              <a:rPr lang="en-US" sz="6500" dirty="0">
                <a:solidFill>
                  <a:srgbClr val="FFFFFF"/>
                </a:solidFill>
                <a:latin typeface="Josefin Sans Regular"/>
              </a:rPr>
              <a:t>Durable Technology for Cotton Offers Superior Performance by :</a:t>
            </a:r>
          </a:p>
          <a:p>
            <a:pPr marL="0" lvl="0" indent="0" algn="ctr">
              <a:lnSpc>
                <a:spcPts val="9600"/>
              </a:lnSpc>
              <a:spcBef>
                <a:spcPct val="0"/>
              </a:spcBef>
            </a:pPr>
            <a:endParaRPr lang="en-US" sz="6500" dirty="0">
              <a:solidFill>
                <a:srgbClr val="FFFFFF"/>
              </a:solidFill>
              <a:latin typeface="Josefin Sans Regular"/>
            </a:endParaRPr>
          </a:p>
        </p:txBody>
      </p:sp>
      <p:grpSp>
        <p:nvGrpSpPr>
          <p:cNvPr id="17" name="Group 17"/>
          <p:cNvGrpSpPr/>
          <p:nvPr/>
        </p:nvGrpSpPr>
        <p:grpSpPr>
          <a:xfrm>
            <a:off x="14624270" y="4564809"/>
            <a:ext cx="3068097" cy="3957277"/>
            <a:chOff x="0" y="0"/>
            <a:chExt cx="2623191" cy="3383431"/>
          </a:xfrm>
        </p:grpSpPr>
        <p:sp>
          <p:nvSpPr>
            <p:cNvPr id="18" name="Freeform 18"/>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F1F0EC"/>
            </a:solidFill>
          </p:spPr>
        </p:sp>
      </p:grpSp>
      <p:sp>
        <p:nvSpPr>
          <p:cNvPr id="19" name="TextBox 19"/>
          <p:cNvSpPr txBox="1"/>
          <p:nvPr/>
        </p:nvSpPr>
        <p:spPr>
          <a:xfrm>
            <a:off x="14843257" y="4925849"/>
            <a:ext cx="2630123" cy="2663698"/>
          </a:xfrm>
          <a:prstGeom prst="rect">
            <a:avLst/>
          </a:prstGeom>
        </p:spPr>
        <p:txBody>
          <a:bodyPr lIns="0" tIns="0" rIns="0" bIns="0" rtlCol="0" anchor="t">
            <a:spAutoFit/>
          </a:bodyPr>
          <a:lstStyle/>
          <a:p>
            <a:pPr>
              <a:lnSpc>
                <a:spcPts val="4238"/>
              </a:lnSpc>
            </a:pPr>
            <a:r>
              <a:rPr lang="en-US" sz="3260" dirty="0">
                <a:solidFill>
                  <a:srgbClr val="333333"/>
                </a:solidFill>
                <a:latin typeface="Josefin Sans Regular"/>
              </a:rPr>
              <a:t>Lasting the life of the garment</a:t>
            </a:r>
          </a:p>
          <a:p>
            <a:pPr algn="ctr">
              <a:lnSpc>
                <a:spcPts val="4238"/>
              </a:lnSpc>
            </a:pPr>
            <a:endParaRPr lang="en-US" sz="3260" dirty="0">
              <a:solidFill>
                <a:srgbClr val="333333"/>
              </a:solidFill>
              <a:latin typeface="Josefin Sans Regular"/>
            </a:endParaRPr>
          </a:p>
          <a:p>
            <a:pPr marL="0" lvl="0" indent="0" algn="ctr">
              <a:lnSpc>
                <a:spcPts val="4238"/>
              </a:lnSpc>
              <a:spcBef>
                <a:spcPct val="0"/>
              </a:spcBef>
            </a:pPr>
            <a:endParaRPr lang="en-US" sz="3260" dirty="0">
              <a:solidFill>
                <a:srgbClr val="333333"/>
              </a:solidFill>
              <a:latin typeface="Josefin Sans Regular"/>
            </a:endParaRPr>
          </a:p>
        </p:txBody>
      </p:sp>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96755" y="330338"/>
            <a:ext cx="1662545" cy="114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71500"/>
            <a:ext cx="3251518" cy="2921930"/>
            <a:chOff x="0" y="0"/>
            <a:chExt cx="4335358" cy="3895907"/>
          </a:xfrm>
        </p:grpSpPr>
        <p:sp>
          <p:nvSpPr>
            <p:cNvPr id="3" name="AutoShape 3"/>
            <p:cNvSpPr/>
            <p:nvPr/>
          </p:nvSpPr>
          <p:spPr>
            <a:xfrm>
              <a:off x="0" y="0"/>
              <a:ext cx="4335358" cy="3895907"/>
            </a:xfrm>
            <a:prstGeom prst="rect">
              <a:avLst/>
            </a:prstGeom>
            <a:solidFill>
              <a:srgbClr val="E1C4BC"/>
            </a:solidFill>
          </p:spPr>
        </p:sp>
        <p:sp>
          <p:nvSpPr>
            <p:cNvPr id="4" name="TextBox 4"/>
            <p:cNvSpPr txBox="1"/>
            <p:nvPr/>
          </p:nvSpPr>
          <p:spPr>
            <a:xfrm>
              <a:off x="865450" y="281079"/>
              <a:ext cx="2604457" cy="3190875"/>
            </a:xfrm>
            <a:prstGeom prst="rect">
              <a:avLst/>
            </a:prstGeom>
          </p:spPr>
          <p:txBody>
            <a:bodyPr lIns="0" tIns="0" rIns="0" bIns="0" rtlCol="0" anchor="t">
              <a:spAutoFit/>
            </a:bodyPr>
            <a:lstStyle/>
            <a:p>
              <a:pPr marL="0" lvl="0" indent="0" algn="ctr">
                <a:lnSpc>
                  <a:spcPts val="19500"/>
                </a:lnSpc>
                <a:spcBef>
                  <a:spcPct val="0"/>
                </a:spcBef>
              </a:pPr>
              <a:r>
                <a:rPr lang="en-US" sz="15000" spc="600">
                  <a:solidFill>
                    <a:srgbClr val="000000"/>
                  </a:solidFill>
                  <a:latin typeface="Clear Sans Regular Bold"/>
                </a:rPr>
                <a:t>S</a:t>
              </a:r>
            </a:p>
          </p:txBody>
        </p:sp>
      </p:grpSp>
      <p:grpSp>
        <p:nvGrpSpPr>
          <p:cNvPr id="5" name="Group 5"/>
          <p:cNvGrpSpPr/>
          <p:nvPr/>
        </p:nvGrpSpPr>
        <p:grpSpPr>
          <a:xfrm>
            <a:off x="5370266" y="571500"/>
            <a:ext cx="3251518" cy="2921930"/>
            <a:chOff x="0" y="0"/>
            <a:chExt cx="4335358" cy="3895907"/>
          </a:xfrm>
        </p:grpSpPr>
        <p:sp>
          <p:nvSpPr>
            <p:cNvPr id="6" name="AutoShape 6"/>
            <p:cNvSpPr/>
            <p:nvPr/>
          </p:nvSpPr>
          <p:spPr>
            <a:xfrm>
              <a:off x="0" y="0"/>
              <a:ext cx="4335358" cy="3895907"/>
            </a:xfrm>
            <a:prstGeom prst="rect">
              <a:avLst/>
            </a:prstGeom>
            <a:solidFill>
              <a:srgbClr val="000000"/>
            </a:solidFill>
          </p:spPr>
        </p:sp>
        <p:sp>
          <p:nvSpPr>
            <p:cNvPr id="7" name="TextBox 7"/>
            <p:cNvSpPr txBox="1"/>
            <p:nvPr/>
          </p:nvSpPr>
          <p:spPr>
            <a:xfrm>
              <a:off x="865450" y="281079"/>
              <a:ext cx="2604457" cy="3190875"/>
            </a:xfrm>
            <a:prstGeom prst="rect">
              <a:avLst/>
            </a:prstGeom>
          </p:spPr>
          <p:txBody>
            <a:bodyPr lIns="0" tIns="0" rIns="0" bIns="0" rtlCol="0" anchor="t">
              <a:spAutoFit/>
            </a:bodyPr>
            <a:lstStyle/>
            <a:p>
              <a:pPr marL="0" lvl="0" indent="0" algn="ctr">
                <a:lnSpc>
                  <a:spcPts val="19500"/>
                </a:lnSpc>
                <a:spcBef>
                  <a:spcPct val="0"/>
                </a:spcBef>
              </a:pPr>
              <a:r>
                <a:rPr lang="en-US" sz="15000" spc="600">
                  <a:solidFill>
                    <a:srgbClr val="FFFFFF"/>
                  </a:solidFill>
                  <a:latin typeface="Clear Sans Regular Bold"/>
                </a:rPr>
                <a:t>W</a:t>
              </a:r>
            </a:p>
          </p:txBody>
        </p:sp>
      </p:grpSp>
      <p:grpSp>
        <p:nvGrpSpPr>
          <p:cNvPr id="8" name="Group 8"/>
          <p:cNvGrpSpPr/>
          <p:nvPr/>
        </p:nvGrpSpPr>
        <p:grpSpPr>
          <a:xfrm>
            <a:off x="9666216" y="571500"/>
            <a:ext cx="3251518" cy="2921930"/>
            <a:chOff x="0" y="0"/>
            <a:chExt cx="4335358" cy="3895907"/>
          </a:xfrm>
        </p:grpSpPr>
        <p:sp>
          <p:nvSpPr>
            <p:cNvPr id="9" name="AutoShape 9"/>
            <p:cNvSpPr/>
            <p:nvPr/>
          </p:nvSpPr>
          <p:spPr>
            <a:xfrm>
              <a:off x="0" y="0"/>
              <a:ext cx="4335358" cy="3895907"/>
            </a:xfrm>
            <a:prstGeom prst="rect">
              <a:avLst/>
            </a:prstGeom>
            <a:solidFill>
              <a:srgbClr val="E1C4BC"/>
            </a:solidFill>
          </p:spPr>
        </p:sp>
        <p:sp>
          <p:nvSpPr>
            <p:cNvPr id="10" name="TextBox 10"/>
            <p:cNvSpPr txBox="1"/>
            <p:nvPr/>
          </p:nvSpPr>
          <p:spPr>
            <a:xfrm>
              <a:off x="865450" y="281079"/>
              <a:ext cx="2604457" cy="3190875"/>
            </a:xfrm>
            <a:prstGeom prst="rect">
              <a:avLst/>
            </a:prstGeom>
          </p:spPr>
          <p:txBody>
            <a:bodyPr lIns="0" tIns="0" rIns="0" bIns="0" rtlCol="0" anchor="t">
              <a:spAutoFit/>
            </a:bodyPr>
            <a:lstStyle/>
            <a:p>
              <a:pPr marL="0" lvl="0" indent="0" algn="ctr">
                <a:lnSpc>
                  <a:spcPts val="19500"/>
                </a:lnSpc>
                <a:spcBef>
                  <a:spcPct val="0"/>
                </a:spcBef>
              </a:pPr>
              <a:r>
                <a:rPr lang="en-US" sz="15000" spc="600">
                  <a:solidFill>
                    <a:srgbClr val="000000"/>
                  </a:solidFill>
                  <a:latin typeface="Clear Sans Regular Bold"/>
                </a:rPr>
                <a:t>O</a:t>
              </a:r>
            </a:p>
          </p:txBody>
        </p:sp>
      </p:grpSp>
      <p:grpSp>
        <p:nvGrpSpPr>
          <p:cNvPr id="11" name="Group 11"/>
          <p:cNvGrpSpPr/>
          <p:nvPr/>
        </p:nvGrpSpPr>
        <p:grpSpPr>
          <a:xfrm>
            <a:off x="14007782" y="571500"/>
            <a:ext cx="3251518" cy="2921930"/>
            <a:chOff x="0" y="0"/>
            <a:chExt cx="4335358" cy="3895907"/>
          </a:xfrm>
        </p:grpSpPr>
        <p:sp>
          <p:nvSpPr>
            <p:cNvPr id="12" name="AutoShape 12"/>
            <p:cNvSpPr/>
            <p:nvPr/>
          </p:nvSpPr>
          <p:spPr>
            <a:xfrm>
              <a:off x="0" y="0"/>
              <a:ext cx="4335358" cy="3895907"/>
            </a:xfrm>
            <a:prstGeom prst="rect">
              <a:avLst/>
            </a:prstGeom>
            <a:solidFill>
              <a:srgbClr val="000000"/>
            </a:solidFill>
          </p:spPr>
        </p:sp>
        <p:sp>
          <p:nvSpPr>
            <p:cNvPr id="13" name="TextBox 13"/>
            <p:cNvSpPr txBox="1"/>
            <p:nvPr/>
          </p:nvSpPr>
          <p:spPr>
            <a:xfrm>
              <a:off x="865450" y="281079"/>
              <a:ext cx="2604457" cy="3190875"/>
            </a:xfrm>
            <a:prstGeom prst="rect">
              <a:avLst/>
            </a:prstGeom>
          </p:spPr>
          <p:txBody>
            <a:bodyPr lIns="0" tIns="0" rIns="0" bIns="0" rtlCol="0" anchor="t">
              <a:spAutoFit/>
            </a:bodyPr>
            <a:lstStyle/>
            <a:p>
              <a:pPr marL="0" lvl="0" indent="0" algn="ctr">
                <a:lnSpc>
                  <a:spcPts val="19500"/>
                </a:lnSpc>
                <a:spcBef>
                  <a:spcPct val="0"/>
                </a:spcBef>
              </a:pPr>
              <a:r>
                <a:rPr lang="en-US" sz="15000" spc="600">
                  <a:solidFill>
                    <a:srgbClr val="FFFFFF"/>
                  </a:solidFill>
                  <a:latin typeface="Clear Sans Regular Bold"/>
                </a:rPr>
                <a:t>T</a:t>
              </a:r>
            </a:p>
          </p:txBody>
        </p:sp>
      </p:grpSp>
      <p:grpSp>
        <p:nvGrpSpPr>
          <p:cNvPr id="14" name="Group 14"/>
          <p:cNvGrpSpPr/>
          <p:nvPr/>
        </p:nvGrpSpPr>
        <p:grpSpPr>
          <a:xfrm>
            <a:off x="521776" y="3925033"/>
            <a:ext cx="4227266" cy="3890207"/>
            <a:chOff x="0" y="0"/>
            <a:chExt cx="5636354" cy="5186942"/>
          </a:xfrm>
        </p:grpSpPr>
        <p:sp>
          <p:nvSpPr>
            <p:cNvPr id="15" name="TextBox 15"/>
            <p:cNvSpPr txBox="1"/>
            <p:nvPr/>
          </p:nvSpPr>
          <p:spPr>
            <a:xfrm>
              <a:off x="0" y="-28575"/>
              <a:ext cx="5636354" cy="731308"/>
            </a:xfrm>
            <a:prstGeom prst="rect">
              <a:avLst/>
            </a:prstGeom>
          </p:spPr>
          <p:txBody>
            <a:bodyPr lIns="0" tIns="0" rIns="0" bIns="0" rtlCol="0" anchor="t">
              <a:spAutoFit/>
            </a:bodyPr>
            <a:lstStyle/>
            <a:p>
              <a:pPr algn="ctr">
                <a:lnSpc>
                  <a:spcPts val="4550"/>
                </a:lnSpc>
              </a:pPr>
              <a:r>
                <a:rPr lang="en-US" sz="3500">
                  <a:solidFill>
                    <a:srgbClr val="000000"/>
                  </a:solidFill>
                  <a:latin typeface="Hammersmith One"/>
                </a:rPr>
                <a:t>Strengths</a:t>
              </a:r>
            </a:p>
          </p:txBody>
        </p:sp>
        <p:sp>
          <p:nvSpPr>
            <p:cNvPr id="16" name="TextBox 16"/>
            <p:cNvSpPr txBox="1"/>
            <p:nvPr/>
          </p:nvSpPr>
          <p:spPr>
            <a:xfrm>
              <a:off x="0" y="977951"/>
              <a:ext cx="5636354" cy="4208992"/>
            </a:xfrm>
            <a:prstGeom prst="rect">
              <a:avLst/>
            </a:prstGeom>
          </p:spPr>
          <p:txBody>
            <a:bodyPr lIns="0" tIns="0" rIns="0" bIns="0" rtlCol="0" anchor="t">
              <a:spAutoFit/>
            </a:bodyPr>
            <a:lstStyle/>
            <a:p>
              <a:pPr marL="431801" lvl="1" indent="-215900">
                <a:lnSpc>
                  <a:spcPts val="2800"/>
                </a:lnSpc>
                <a:buFont typeface="Arial"/>
                <a:buChar char="•"/>
              </a:pPr>
              <a:r>
                <a:rPr lang="en-US" sz="2000">
                  <a:solidFill>
                    <a:srgbClr val="000000"/>
                  </a:solidFill>
                  <a:latin typeface="Clear Sans Regular"/>
                </a:rPr>
                <a:t>up to 8 times improved abrasion resistance</a:t>
              </a:r>
            </a:p>
            <a:p>
              <a:pPr marL="431801" lvl="1" indent="-215900">
                <a:lnSpc>
                  <a:spcPts val="2800"/>
                </a:lnSpc>
                <a:buFont typeface="Arial"/>
                <a:buChar char="•"/>
              </a:pPr>
              <a:r>
                <a:rPr lang="en-US" sz="2000" u="none">
                  <a:solidFill>
                    <a:srgbClr val="000000"/>
                  </a:solidFill>
                  <a:latin typeface="Clear Sans Regular"/>
                </a:rPr>
                <a:t>wrinkle resistance </a:t>
              </a:r>
            </a:p>
            <a:p>
              <a:pPr marL="431801" lvl="1" indent="-215900">
                <a:lnSpc>
                  <a:spcPts val="2800"/>
                </a:lnSpc>
                <a:buFont typeface="Arial"/>
                <a:buChar char="•"/>
              </a:pPr>
              <a:r>
                <a:rPr lang="en-US" sz="2000" u="none">
                  <a:solidFill>
                    <a:srgbClr val="000000"/>
                  </a:solidFill>
                  <a:latin typeface="Clear Sans Regular"/>
                </a:rPr>
                <a:t> quality and durability</a:t>
              </a:r>
            </a:p>
            <a:p>
              <a:pPr marL="431801" lvl="1" indent="-215900">
                <a:lnSpc>
                  <a:spcPts val="2800"/>
                </a:lnSpc>
                <a:buFont typeface="Arial"/>
                <a:buChar char="•"/>
              </a:pPr>
              <a:r>
                <a:rPr lang="en-US" sz="2000" u="none">
                  <a:solidFill>
                    <a:srgbClr val="000000"/>
                  </a:solidFill>
                  <a:latin typeface="Clear Sans Regular"/>
                </a:rPr>
                <a:t>Applicable on knit and woven fabrics</a:t>
              </a:r>
            </a:p>
            <a:p>
              <a:pPr marL="431801" lvl="1" indent="-215900">
                <a:lnSpc>
                  <a:spcPts val="2800"/>
                </a:lnSpc>
                <a:buFont typeface="Arial"/>
                <a:buChar char="•"/>
              </a:pPr>
              <a:r>
                <a:rPr lang="en-US" sz="2000" u="none">
                  <a:solidFill>
                    <a:srgbClr val="000000"/>
                  </a:solidFill>
                  <a:latin typeface="Clear Sans Regular"/>
                </a:rPr>
                <a:t>comfortable and breathable</a:t>
              </a:r>
            </a:p>
            <a:p>
              <a:pPr marL="431801" lvl="1" indent="-215900">
                <a:lnSpc>
                  <a:spcPts val="2800"/>
                </a:lnSpc>
                <a:buFont typeface="Arial"/>
                <a:buChar char="•"/>
              </a:pPr>
              <a:r>
                <a:rPr lang="en-US" sz="2000" u="none">
                  <a:solidFill>
                    <a:srgbClr val="000000"/>
                  </a:solidFill>
                  <a:latin typeface="Clear Sans Regular"/>
                </a:rPr>
                <a:t>ability to blend with resin</a:t>
              </a:r>
            </a:p>
            <a:p>
              <a:pPr marL="431801" lvl="1" indent="-215900">
                <a:lnSpc>
                  <a:spcPts val="2800"/>
                </a:lnSpc>
                <a:buFont typeface="Arial"/>
                <a:buChar char="•"/>
              </a:pPr>
              <a:r>
                <a:rPr lang="en-US" sz="2000" u="none">
                  <a:solidFill>
                    <a:srgbClr val="000000"/>
                  </a:solidFill>
                  <a:latin typeface="Clear Sans Regular"/>
                </a:rPr>
                <a:t>does not irritate the skin</a:t>
              </a:r>
            </a:p>
          </p:txBody>
        </p:sp>
      </p:grpSp>
      <p:grpSp>
        <p:nvGrpSpPr>
          <p:cNvPr id="17" name="Group 17"/>
          <p:cNvGrpSpPr/>
          <p:nvPr/>
        </p:nvGrpSpPr>
        <p:grpSpPr>
          <a:xfrm>
            <a:off x="5370266" y="3925033"/>
            <a:ext cx="3251518" cy="3056452"/>
            <a:chOff x="0" y="0"/>
            <a:chExt cx="4335358" cy="4075269"/>
          </a:xfrm>
        </p:grpSpPr>
        <p:sp>
          <p:nvSpPr>
            <p:cNvPr id="18" name="TextBox 18"/>
            <p:cNvSpPr txBox="1"/>
            <p:nvPr/>
          </p:nvSpPr>
          <p:spPr>
            <a:xfrm>
              <a:off x="0" y="-28575"/>
              <a:ext cx="4335358" cy="731308"/>
            </a:xfrm>
            <a:prstGeom prst="rect">
              <a:avLst/>
            </a:prstGeom>
          </p:spPr>
          <p:txBody>
            <a:bodyPr lIns="0" tIns="0" rIns="0" bIns="0" rtlCol="0" anchor="t">
              <a:spAutoFit/>
            </a:bodyPr>
            <a:lstStyle/>
            <a:p>
              <a:pPr algn="ctr">
                <a:lnSpc>
                  <a:spcPts val="4550"/>
                </a:lnSpc>
              </a:pPr>
              <a:r>
                <a:rPr lang="en-US" sz="3500">
                  <a:solidFill>
                    <a:srgbClr val="000000"/>
                  </a:solidFill>
                  <a:latin typeface="Hammersmith One"/>
                </a:rPr>
                <a:t>Weaknesses</a:t>
              </a:r>
            </a:p>
          </p:txBody>
        </p:sp>
        <p:sp>
          <p:nvSpPr>
            <p:cNvPr id="19" name="TextBox 19"/>
            <p:cNvSpPr txBox="1"/>
            <p:nvPr/>
          </p:nvSpPr>
          <p:spPr>
            <a:xfrm>
              <a:off x="0" y="987476"/>
              <a:ext cx="4335358" cy="3087793"/>
            </a:xfrm>
            <a:prstGeom prst="rect">
              <a:avLst/>
            </a:prstGeom>
          </p:spPr>
          <p:txBody>
            <a:bodyPr lIns="0" tIns="0" rIns="0" bIns="0" rtlCol="0" anchor="t">
              <a:spAutoFit/>
            </a:bodyPr>
            <a:lstStyle/>
            <a:p>
              <a:pPr marL="474979" lvl="1" indent="-237490">
                <a:lnSpc>
                  <a:spcPts val="3079"/>
                </a:lnSpc>
                <a:buFont typeface="Arial"/>
                <a:buChar char="•"/>
              </a:pPr>
              <a:r>
                <a:rPr lang="en-US" sz="2199">
                  <a:solidFill>
                    <a:srgbClr val="000000"/>
                  </a:solidFill>
                  <a:latin typeface="Clear Sans Regular"/>
                </a:rPr>
                <a:t>Brand Awareness</a:t>
              </a:r>
            </a:p>
            <a:p>
              <a:pPr marL="474979" lvl="1" indent="-237490">
                <a:lnSpc>
                  <a:spcPts val="3079"/>
                </a:lnSpc>
                <a:buFont typeface="Arial"/>
                <a:buChar char="•"/>
              </a:pPr>
              <a:r>
                <a:rPr lang="en-US" sz="2199">
                  <a:solidFill>
                    <a:srgbClr val="000000"/>
                  </a:solidFill>
                  <a:latin typeface="Clear Sans Regular"/>
                </a:rPr>
                <a:t>Customers trust</a:t>
              </a:r>
            </a:p>
            <a:p>
              <a:pPr marL="474979" lvl="1" indent="-237490">
                <a:lnSpc>
                  <a:spcPts val="3079"/>
                </a:lnSpc>
                <a:buFont typeface="Arial"/>
                <a:buChar char="•"/>
              </a:pPr>
              <a:r>
                <a:rPr lang="en-US" sz="2199">
                  <a:solidFill>
                    <a:srgbClr val="000000"/>
                  </a:solidFill>
                  <a:latin typeface="Clear Sans Regular"/>
                </a:rPr>
                <a:t>New to market</a:t>
              </a:r>
            </a:p>
            <a:p>
              <a:pPr marL="474979" lvl="1" indent="-237490">
                <a:lnSpc>
                  <a:spcPts val="3079"/>
                </a:lnSpc>
                <a:buFont typeface="Arial"/>
                <a:buChar char="•"/>
              </a:pPr>
              <a:r>
                <a:rPr lang="en-US" sz="2199">
                  <a:solidFill>
                    <a:srgbClr val="000000"/>
                  </a:solidFill>
                  <a:latin typeface="Clear Sans Regular"/>
                </a:rPr>
                <a:t>No supportive informtion</a:t>
              </a:r>
            </a:p>
            <a:p>
              <a:pPr marL="0" lvl="0" indent="0" algn="ctr">
                <a:lnSpc>
                  <a:spcPts val="3079"/>
                </a:lnSpc>
                <a:spcBef>
                  <a:spcPct val="0"/>
                </a:spcBef>
              </a:pPr>
              <a:endParaRPr lang="en-US" sz="2199">
                <a:solidFill>
                  <a:srgbClr val="000000"/>
                </a:solidFill>
                <a:latin typeface="Clear Sans Regular"/>
              </a:endParaRPr>
            </a:p>
          </p:txBody>
        </p:sp>
      </p:grpSp>
      <p:grpSp>
        <p:nvGrpSpPr>
          <p:cNvPr id="20" name="Group 20"/>
          <p:cNvGrpSpPr/>
          <p:nvPr/>
        </p:nvGrpSpPr>
        <p:grpSpPr>
          <a:xfrm>
            <a:off x="9570966" y="3925033"/>
            <a:ext cx="3480849" cy="4618552"/>
            <a:chOff x="0" y="0"/>
            <a:chExt cx="4641132" cy="6158069"/>
          </a:xfrm>
        </p:grpSpPr>
        <p:sp>
          <p:nvSpPr>
            <p:cNvPr id="21" name="TextBox 21"/>
            <p:cNvSpPr txBox="1"/>
            <p:nvPr/>
          </p:nvSpPr>
          <p:spPr>
            <a:xfrm>
              <a:off x="0" y="-28575"/>
              <a:ext cx="4641132" cy="731308"/>
            </a:xfrm>
            <a:prstGeom prst="rect">
              <a:avLst/>
            </a:prstGeom>
          </p:spPr>
          <p:txBody>
            <a:bodyPr lIns="0" tIns="0" rIns="0" bIns="0" rtlCol="0" anchor="t">
              <a:spAutoFit/>
            </a:bodyPr>
            <a:lstStyle/>
            <a:p>
              <a:pPr algn="ctr">
                <a:lnSpc>
                  <a:spcPts val="4550"/>
                </a:lnSpc>
              </a:pPr>
              <a:r>
                <a:rPr lang="en-US" sz="3500">
                  <a:solidFill>
                    <a:srgbClr val="000000"/>
                  </a:solidFill>
                  <a:latin typeface="Hammersmith One"/>
                </a:rPr>
                <a:t>Opportunities</a:t>
              </a:r>
            </a:p>
          </p:txBody>
        </p:sp>
        <p:sp>
          <p:nvSpPr>
            <p:cNvPr id="22" name="TextBox 22"/>
            <p:cNvSpPr txBox="1"/>
            <p:nvPr/>
          </p:nvSpPr>
          <p:spPr>
            <a:xfrm>
              <a:off x="0" y="987476"/>
              <a:ext cx="4641132" cy="5170593"/>
            </a:xfrm>
            <a:prstGeom prst="rect">
              <a:avLst/>
            </a:prstGeom>
          </p:spPr>
          <p:txBody>
            <a:bodyPr lIns="0" tIns="0" rIns="0" bIns="0" rtlCol="0" anchor="t">
              <a:spAutoFit/>
            </a:bodyPr>
            <a:lstStyle/>
            <a:p>
              <a:pPr marL="474979" lvl="1" indent="-237490">
                <a:lnSpc>
                  <a:spcPts val="3079"/>
                </a:lnSpc>
                <a:buFont typeface="Arial"/>
                <a:buChar char="•"/>
              </a:pPr>
              <a:r>
                <a:rPr lang="en-US" sz="2199">
                  <a:solidFill>
                    <a:srgbClr val="000000"/>
                  </a:solidFill>
                  <a:latin typeface="Clear Sans Regular"/>
                </a:rPr>
                <a:t>improve fabric hand and sewability</a:t>
              </a:r>
            </a:p>
            <a:p>
              <a:pPr marL="474979" lvl="1" indent="-237490">
                <a:lnSpc>
                  <a:spcPts val="3079"/>
                </a:lnSpc>
                <a:buFont typeface="Arial"/>
                <a:buChar char="•"/>
              </a:pPr>
              <a:r>
                <a:rPr lang="en-US" sz="2199">
                  <a:solidFill>
                    <a:srgbClr val="000000"/>
                  </a:solidFill>
                  <a:latin typeface="Clear Sans Regular"/>
                </a:rPr>
                <a:t>Potentiality to capitalize on the work lifestyle trend</a:t>
              </a:r>
            </a:p>
            <a:p>
              <a:pPr marL="474979" lvl="1" indent="-237490">
                <a:lnSpc>
                  <a:spcPts val="3079"/>
                </a:lnSpc>
                <a:buFont typeface="Arial"/>
                <a:buChar char="•"/>
              </a:pPr>
              <a:r>
                <a:rPr lang="en-US" sz="2199">
                  <a:solidFill>
                    <a:srgbClr val="000000"/>
                  </a:solidFill>
                  <a:latin typeface="Clear Sans Regular"/>
                </a:rPr>
                <a:t>Can be combined with STORM COTTON™ &amp; TOUGH COTTON™ Finishes to improve performance</a:t>
              </a:r>
            </a:p>
          </p:txBody>
        </p:sp>
      </p:grpSp>
      <p:grpSp>
        <p:nvGrpSpPr>
          <p:cNvPr id="23" name="Group 23"/>
          <p:cNvGrpSpPr/>
          <p:nvPr/>
        </p:nvGrpSpPr>
        <p:grpSpPr>
          <a:xfrm>
            <a:off x="13147065" y="3925033"/>
            <a:ext cx="5140935" cy="5009077"/>
            <a:chOff x="0" y="0"/>
            <a:chExt cx="6854580" cy="6678769"/>
          </a:xfrm>
        </p:grpSpPr>
        <p:sp>
          <p:nvSpPr>
            <p:cNvPr id="24" name="TextBox 24"/>
            <p:cNvSpPr txBox="1"/>
            <p:nvPr/>
          </p:nvSpPr>
          <p:spPr>
            <a:xfrm>
              <a:off x="0" y="-28575"/>
              <a:ext cx="6854580" cy="731308"/>
            </a:xfrm>
            <a:prstGeom prst="rect">
              <a:avLst/>
            </a:prstGeom>
          </p:spPr>
          <p:txBody>
            <a:bodyPr lIns="0" tIns="0" rIns="0" bIns="0" rtlCol="0" anchor="t">
              <a:spAutoFit/>
            </a:bodyPr>
            <a:lstStyle/>
            <a:p>
              <a:pPr algn="ctr">
                <a:lnSpc>
                  <a:spcPts val="4550"/>
                </a:lnSpc>
              </a:pPr>
              <a:r>
                <a:rPr lang="en-US" sz="3500">
                  <a:solidFill>
                    <a:srgbClr val="000000"/>
                  </a:solidFill>
                  <a:latin typeface="Hammersmith One"/>
                </a:rPr>
                <a:t>Threats</a:t>
              </a:r>
            </a:p>
          </p:txBody>
        </p:sp>
        <p:sp>
          <p:nvSpPr>
            <p:cNvPr id="25" name="TextBox 25"/>
            <p:cNvSpPr txBox="1"/>
            <p:nvPr/>
          </p:nvSpPr>
          <p:spPr>
            <a:xfrm>
              <a:off x="0" y="987476"/>
              <a:ext cx="6854580" cy="5691293"/>
            </a:xfrm>
            <a:prstGeom prst="rect">
              <a:avLst/>
            </a:prstGeom>
          </p:spPr>
          <p:txBody>
            <a:bodyPr lIns="0" tIns="0" rIns="0" bIns="0" rtlCol="0" anchor="t">
              <a:spAutoFit/>
            </a:bodyPr>
            <a:lstStyle/>
            <a:p>
              <a:pPr marL="474979" lvl="1" indent="-237490">
                <a:lnSpc>
                  <a:spcPts val="3079"/>
                </a:lnSpc>
                <a:buFont typeface="Arial"/>
                <a:buChar char="•"/>
              </a:pPr>
              <a:r>
                <a:rPr lang="en-US" sz="2199">
                  <a:solidFill>
                    <a:srgbClr val="000000"/>
                  </a:solidFill>
                  <a:latin typeface="Clear Sans Regular"/>
                </a:rPr>
                <a:t>The use of resin in coating is not environmentally friendly</a:t>
              </a:r>
            </a:p>
            <a:p>
              <a:pPr marL="474979" lvl="1" indent="-237490">
                <a:lnSpc>
                  <a:spcPts val="3079"/>
                </a:lnSpc>
                <a:buFont typeface="Arial"/>
                <a:buChar char="•"/>
              </a:pPr>
              <a:r>
                <a:rPr lang="en-US" sz="2199">
                  <a:solidFill>
                    <a:srgbClr val="000000"/>
                  </a:solidFill>
                  <a:latin typeface="Arimo"/>
                </a:rPr>
                <a:t>Price volatility due to availability of suppliers in other countries</a:t>
              </a:r>
            </a:p>
            <a:p>
              <a:pPr marL="474979" lvl="1" indent="-237490">
                <a:lnSpc>
                  <a:spcPts val="3079"/>
                </a:lnSpc>
                <a:buFont typeface="Arial"/>
                <a:buChar char="•"/>
              </a:pPr>
              <a:r>
                <a:rPr lang="en-US" sz="2199">
                  <a:solidFill>
                    <a:srgbClr val="000000"/>
                  </a:solidFill>
                  <a:latin typeface="Arimo"/>
                </a:rPr>
                <a:t>Environmental conditions could affect the natural growing season and hinder production of cotton products</a:t>
              </a:r>
            </a:p>
            <a:p>
              <a:pPr marL="474979" lvl="1" indent="-237490" algn="l">
                <a:lnSpc>
                  <a:spcPts val="3079"/>
                </a:lnSpc>
                <a:buFont typeface="Arial"/>
                <a:buChar char="•"/>
              </a:pPr>
              <a:r>
                <a:rPr lang="en-US" sz="2199">
                  <a:solidFill>
                    <a:srgbClr val="000000"/>
                  </a:solidFill>
                  <a:latin typeface="Clear Sans Regular"/>
                </a:rPr>
                <a:t>U</a:t>
              </a:r>
              <a:r>
                <a:rPr lang="en-US" sz="2199">
                  <a:solidFill>
                    <a:srgbClr val="000000"/>
                  </a:solidFill>
                  <a:latin typeface="Arimo"/>
                </a:rPr>
                <a:t>se of pesticides in farming acts against the growing organic lifestyle trend</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0287000"/>
          </a:xfrm>
          <a:prstGeom prst="rect">
            <a:avLst/>
          </a:prstGeom>
          <a:solidFill>
            <a:srgbClr val="E1C4BC"/>
          </a:solidFill>
        </p:spPr>
      </p:sp>
      <p:pic>
        <p:nvPicPr>
          <p:cNvPr id="3" name="Picture 3"/>
          <p:cNvPicPr>
            <a:picLocks noChangeAspect="1"/>
          </p:cNvPicPr>
          <p:nvPr/>
        </p:nvPicPr>
        <p:blipFill>
          <a:blip r:embed="rId2"/>
          <a:srcRect l="784" r="784" b="8855"/>
          <a:stretch>
            <a:fillRect/>
          </a:stretch>
        </p:blipFill>
        <p:spPr>
          <a:xfrm>
            <a:off x="9255988" y="1820037"/>
            <a:ext cx="7072616" cy="4366054"/>
          </a:xfrm>
          <a:prstGeom prst="rect">
            <a:avLst/>
          </a:prstGeom>
        </p:spPr>
      </p:pic>
      <p:pic>
        <p:nvPicPr>
          <p:cNvPr id="4" name="Picture 4"/>
          <p:cNvPicPr>
            <a:picLocks noChangeAspect="1"/>
          </p:cNvPicPr>
          <p:nvPr/>
        </p:nvPicPr>
        <p:blipFill>
          <a:blip r:embed="rId3"/>
          <a:srcRect/>
          <a:stretch>
            <a:fillRect/>
          </a:stretch>
        </p:blipFill>
        <p:spPr>
          <a:xfrm>
            <a:off x="4919042" y="6186091"/>
            <a:ext cx="3628647" cy="3628647"/>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1099" y="1248537"/>
            <a:ext cx="7626590" cy="1719796"/>
          </a:xfrm>
          <a:prstGeom prst="rect">
            <a:avLst/>
          </a:prstGeom>
        </p:spPr>
      </p:pic>
      <p:sp>
        <p:nvSpPr>
          <p:cNvPr id="6" name="TextBox 6"/>
          <p:cNvSpPr txBox="1"/>
          <p:nvPr/>
        </p:nvSpPr>
        <p:spPr>
          <a:xfrm>
            <a:off x="1681039" y="1896237"/>
            <a:ext cx="7462961" cy="895985"/>
          </a:xfrm>
          <a:prstGeom prst="rect">
            <a:avLst/>
          </a:prstGeom>
        </p:spPr>
        <p:txBody>
          <a:bodyPr lIns="0" tIns="0" rIns="0" bIns="0" rtlCol="0" anchor="t">
            <a:spAutoFit/>
          </a:bodyPr>
          <a:lstStyle/>
          <a:p>
            <a:pPr>
              <a:lnSpc>
                <a:spcPts val="6399"/>
              </a:lnSpc>
            </a:pPr>
            <a:r>
              <a:rPr lang="en-US" sz="6399" spc="-255">
                <a:solidFill>
                  <a:srgbClr val="000000"/>
                </a:solidFill>
                <a:latin typeface="Hatton"/>
              </a:rPr>
              <a:t>LINE  PLANNING </a:t>
            </a:r>
          </a:p>
        </p:txBody>
      </p:sp>
      <p:sp>
        <p:nvSpPr>
          <p:cNvPr id="7" name="TextBox 7"/>
          <p:cNvSpPr txBox="1"/>
          <p:nvPr/>
        </p:nvSpPr>
        <p:spPr>
          <a:xfrm>
            <a:off x="10763295" y="7023784"/>
            <a:ext cx="4058003" cy="976630"/>
          </a:xfrm>
          <a:prstGeom prst="rect">
            <a:avLst/>
          </a:prstGeom>
        </p:spPr>
        <p:txBody>
          <a:bodyPr lIns="0" tIns="0" rIns="0" bIns="0" rtlCol="0" anchor="t">
            <a:spAutoFit/>
          </a:bodyPr>
          <a:lstStyle/>
          <a:p>
            <a:pPr>
              <a:lnSpc>
                <a:spcPts val="3919"/>
              </a:lnSpc>
            </a:pPr>
            <a:r>
              <a:rPr lang="en-US" sz="2799">
                <a:solidFill>
                  <a:srgbClr val="000000"/>
                </a:solidFill>
                <a:latin typeface="Now Thin Bold"/>
              </a:rPr>
              <a:t>TYPE OF CUSTOMER SERVICE: </a:t>
            </a:r>
          </a:p>
        </p:txBody>
      </p:sp>
      <p:sp>
        <p:nvSpPr>
          <p:cNvPr id="8" name="TextBox 8"/>
          <p:cNvSpPr txBox="1"/>
          <p:nvPr/>
        </p:nvSpPr>
        <p:spPr>
          <a:xfrm>
            <a:off x="1681039" y="3077972"/>
            <a:ext cx="8018874" cy="4306926"/>
          </a:xfrm>
          <a:prstGeom prst="rect">
            <a:avLst/>
          </a:prstGeom>
        </p:spPr>
        <p:txBody>
          <a:bodyPr lIns="0" tIns="0" rIns="0" bIns="0" rtlCol="0" anchor="t">
            <a:spAutoFit/>
          </a:bodyPr>
          <a:lstStyle/>
          <a:p>
            <a:pPr>
              <a:lnSpc>
                <a:spcPts val="4857"/>
              </a:lnSpc>
            </a:pPr>
            <a:r>
              <a:rPr lang="en-US" sz="3469">
                <a:solidFill>
                  <a:srgbClr val="000000"/>
                </a:solidFill>
                <a:latin typeface="Now Thin Bold"/>
              </a:rPr>
              <a:t>Categories of merchandise:</a:t>
            </a:r>
            <a:r>
              <a:rPr lang="en-US" sz="3469">
                <a:solidFill>
                  <a:srgbClr val="000000"/>
                </a:solidFill>
                <a:latin typeface="Now Thin"/>
              </a:rPr>
              <a:t> </a:t>
            </a:r>
          </a:p>
          <a:p>
            <a:pPr>
              <a:lnSpc>
                <a:spcPts val="4857"/>
              </a:lnSpc>
            </a:pPr>
            <a:r>
              <a:rPr lang="en-US" sz="3469">
                <a:solidFill>
                  <a:srgbClr val="000000"/>
                </a:solidFill>
                <a:latin typeface="Now Thin"/>
              </a:rPr>
              <a:t>Denim wear</a:t>
            </a:r>
          </a:p>
          <a:p>
            <a:pPr>
              <a:lnSpc>
                <a:spcPts val="4857"/>
              </a:lnSpc>
            </a:pPr>
            <a:r>
              <a:rPr lang="en-US" sz="3469">
                <a:solidFill>
                  <a:srgbClr val="000000"/>
                </a:solidFill>
                <a:latin typeface="Now Thin Bold"/>
              </a:rPr>
              <a:t>Price: </a:t>
            </a:r>
          </a:p>
          <a:p>
            <a:pPr>
              <a:lnSpc>
                <a:spcPts val="4857"/>
              </a:lnSpc>
            </a:pPr>
            <a:r>
              <a:rPr lang="en-US" sz="3469">
                <a:solidFill>
                  <a:srgbClr val="000000"/>
                </a:solidFill>
                <a:latin typeface="Now Thin"/>
              </a:rPr>
              <a:t>Moderate to High</a:t>
            </a:r>
          </a:p>
          <a:p>
            <a:pPr>
              <a:lnSpc>
                <a:spcPts val="4857"/>
              </a:lnSpc>
            </a:pPr>
            <a:r>
              <a:rPr lang="en-US" sz="3469">
                <a:solidFill>
                  <a:srgbClr val="000000"/>
                </a:solidFill>
                <a:latin typeface="Now Thin Bold"/>
              </a:rPr>
              <a:t>Quality: </a:t>
            </a:r>
          </a:p>
          <a:p>
            <a:pPr>
              <a:lnSpc>
                <a:spcPts val="4857"/>
              </a:lnSpc>
            </a:pPr>
            <a:r>
              <a:rPr lang="en-US" sz="3469">
                <a:solidFill>
                  <a:srgbClr val="000000"/>
                </a:solidFill>
                <a:latin typeface="Now Thin"/>
              </a:rPr>
              <a:t>premium</a:t>
            </a:r>
          </a:p>
          <a:p>
            <a:pPr>
              <a:lnSpc>
                <a:spcPts val="5204"/>
              </a:lnSpc>
            </a:pPr>
            <a:endParaRPr lang="en-US" sz="3469">
              <a:solidFill>
                <a:srgbClr val="000000"/>
              </a:solidFill>
              <a:latin typeface="Now Thin"/>
            </a:endParaRPr>
          </a:p>
        </p:txBody>
      </p:sp>
      <p:sp>
        <p:nvSpPr>
          <p:cNvPr id="9" name="TextBox 9"/>
          <p:cNvSpPr txBox="1"/>
          <p:nvPr/>
        </p:nvSpPr>
        <p:spPr>
          <a:xfrm>
            <a:off x="10763295" y="8233621"/>
            <a:ext cx="3751503" cy="481330"/>
          </a:xfrm>
          <a:prstGeom prst="rect">
            <a:avLst/>
          </a:prstGeom>
        </p:spPr>
        <p:txBody>
          <a:bodyPr lIns="0" tIns="0" rIns="0" bIns="0" rtlCol="0" anchor="t">
            <a:spAutoFit/>
          </a:bodyPr>
          <a:lstStyle/>
          <a:p>
            <a:pPr>
              <a:lnSpc>
                <a:spcPts val="3919"/>
              </a:lnSpc>
            </a:pPr>
            <a:r>
              <a:rPr lang="en-US" sz="2799">
                <a:solidFill>
                  <a:srgbClr val="000000"/>
                </a:solidFill>
                <a:latin typeface="Now Thin Bold"/>
              </a:rPr>
              <a:t>Prime service</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97332" y="1248537"/>
            <a:ext cx="1662545" cy="114300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4087770" y="5937934"/>
            <a:ext cx="1662545" cy="1143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3528</Words>
  <Application>Microsoft Office PowerPoint</Application>
  <PresentationFormat>Custom</PresentationFormat>
  <Paragraphs>566</Paragraphs>
  <Slides>23</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23</vt:i4>
      </vt:variant>
    </vt:vector>
  </HeadingPairs>
  <TitlesOfParts>
    <vt:vector size="45" baseType="lpstr">
      <vt:lpstr>Josefin Sans Regular Italics</vt:lpstr>
      <vt:lpstr>Clear Sans Regular Bold</vt:lpstr>
      <vt:lpstr>Hatton</vt:lpstr>
      <vt:lpstr>PT Sans</vt:lpstr>
      <vt:lpstr>Arimo</vt:lpstr>
      <vt:lpstr>Montserrat Extra-Bold</vt:lpstr>
      <vt:lpstr>Hammersmith One</vt:lpstr>
      <vt:lpstr>Arial</vt:lpstr>
      <vt:lpstr>Now Thin Bold</vt:lpstr>
      <vt:lpstr>Josefin Sans Regular Bold</vt:lpstr>
      <vt:lpstr>Now Thin</vt:lpstr>
      <vt:lpstr>Clear Sans Regular</vt:lpstr>
      <vt:lpstr>Dream Avenue</vt:lpstr>
      <vt:lpstr>Lilita One</vt:lpstr>
      <vt:lpstr>Times New Roman</vt:lpstr>
      <vt:lpstr>Arimo Bold</vt:lpstr>
      <vt:lpstr>Calibri</vt:lpstr>
      <vt:lpstr>Now Thin Bold Italics</vt:lpstr>
      <vt:lpstr>Lilita One Bold</vt:lpstr>
      <vt:lpstr>Hatton Bold</vt:lpstr>
      <vt:lpstr>Josefin Sans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dc:title>
  <cp:lastModifiedBy>anahid shabani</cp:lastModifiedBy>
  <cp:revision>6</cp:revision>
  <dcterms:created xsi:type="dcterms:W3CDTF">2006-08-16T00:00:00Z</dcterms:created>
  <dcterms:modified xsi:type="dcterms:W3CDTF">2022-05-05T16:46:34Z</dcterms:modified>
  <dc:identifier>DAE6-qr80iw</dc:identifier>
</cp:coreProperties>
</file>