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elleza" charset="1" panose="02000503050000020003"/>
      <p:regular r:id="rId10"/>
    </p:embeddedFont>
    <p:embeddedFont>
      <p:font typeface="IBM Plex Sans Hebrew Text" charset="1" panose="020B0503050203000203"/>
      <p:regular r:id="rId11"/>
    </p:embeddedFont>
    <p:embeddedFont>
      <p:font typeface="IBM Plex Sans Hebrew Text Bold" charset="1" panose="020B0603050203000203"/>
      <p:regular r:id="rId12"/>
    </p:embeddedFont>
    <p:embeddedFont>
      <p:font typeface="Open Sauce" charset="1" panose="00000500000000000000"/>
      <p:regular r:id="rId13"/>
    </p:embeddedFont>
    <p:embeddedFont>
      <p:font typeface="Open Sauce Bold" charset="1" panose="00000800000000000000"/>
      <p:regular r:id="rId14"/>
    </p:embeddedFont>
    <p:embeddedFont>
      <p:font typeface="Open Sauce Italics" charset="1" panose="00000500000000000000"/>
      <p:regular r:id="rId15"/>
    </p:embeddedFont>
    <p:embeddedFont>
      <p:font typeface="Open Sauce Bold Italics" charset="1" panose="00000800000000000000"/>
      <p:regular r:id="rId16"/>
    </p:embeddedFont>
    <p:embeddedFont>
      <p:font typeface="Moontime" charset="1" panose="000000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37" Target="slides/slide20.xml" Type="http://schemas.openxmlformats.org/officeDocument/2006/relationships/slide"/><Relationship Id="rId38" Target="slides/slide21.xml" Type="http://schemas.openxmlformats.org/officeDocument/2006/relationships/slide"/><Relationship Id="rId39" Target="slides/slide22.xml" Type="http://schemas.openxmlformats.org/officeDocument/2006/relationships/slide"/><Relationship Id="rId4" Target="theme/theme1.xml" Type="http://schemas.openxmlformats.org/officeDocument/2006/relationships/theme"/><Relationship Id="rId40" Target="slides/slide23.xml" Type="http://schemas.openxmlformats.org/officeDocument/2006/relationships/slide"/><Relationship Id="rId41" Target="slides/slide24.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2682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7993648">
            <a:off x="-834765" y="2712211"/>
            <a:ext cx="21049840" cy="2495131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9814094">
            <a:off x="-10515152" y="-15073332"/>
            <a:ext cx="31044605" cy="21053887"/>
          </a:xfrm>
          <a:prstGeom prst="rect">
            <a:avLst/>
          </a:prstGeom>
        </p:spPr>
      </p:pic>
      <p:sp>
        <p:nvSpPr>
          <p:cNvPr name="TextBox 4" id="4"/>
          <p:cNvSpPr txBox="true"/>
          <p:nvPr/>
        </p:nvSpPr>
        <p:spPr>
          <a:xfrm rot="0">
            <a:off x="1780971" y="2901814"/>
            <a:ext cx="14901530" cy="1636367"/>
          </a:xfrm>
          <a:prstGeom prst="rect">
            <a:avLst/>
          </a:prstGeom>
        </p:spPr>
        <p:txBody>
          <a:bodyPr anchor="t" rtlCol="false" tIns="0" lIns="0" bIns="0" rIns="0">
            <a:spAutoFit/>
          </a:bodyPr>
          <a:lstStyle/>
          <a:p>
            <a:pPr algn="ctr">
              <a:lnSpc>
                <a:spcPts val="12609"/>
              </a:lnSpc>
            </a:pPr>
            <a:r>
              <a:rPr lang="en-US" sz="11158">
                <a:solidFill>
                  <a:srgbClr val="FFFFFF"/>
                </a:solidFill>
                <a:latin typeface="Belleza Bold"/>
              </a:rPr>
              <a:t>FCS 471</a:t>
            </a:r>
          </a:p>
        </p:txBody>
      </p:sp>
      <p:sp>
        <p:nvSpPr>
          <p:cNvPr name="TextBox 5" id="5"/>
          <p:cNvSpPr txBox="true"/>
          <p:nvPr/>
        </p:nvSpPr>
        <p:spPr>
          <a:xfrm rot="0">
            <a:off x="1693235" y="4633431"/>
            <a:ext cx="14901530" cy="4225575"/>
          </a:xfrm>
          <a:prstGeom prst="rect">
            <a:avLst/>
          </a:prstGeom>
        </p:spPr>
        <p:txBody>
          <a:bodyPr anchor="t" rtlCol="false" tIns="0" lIns="0" bIns="0" rIns="0">
            <a:spAutoFit/>
          </a:bodyPr>
          <a:lstStyle/>
          <a:p>
            <a:pPr algn="ctr">
              <a:lnSpc>
                <a:spcPts val="16501"/>
              </a:lnSpc>
            </a:pPr>
            <a:r>
              <a:rPr lang="en-US" sz="14603">
                <a:solidFill>
                  <a:srgbClr val="000000"/>
                </a:solidFill>
                <a:latin typeface="Moontime"/>
              </a:rPr>
              <a:t>Review of Merchandising Issue</a:t>
            </a:r>
          </a:p>
        </p:txBody>
      </p:sp>
      <p:sp>
        <p:nvSpPr>
          <p:cNvPr name="TextBox 6" id="6"/>
          <p:cNvSpPr txBox="true"/>
          <p:nvPr/>
        </p:nvSpPr>
        <p:spPr>
          <a:xfrm rot="0">
            <a:off x="1780971" y="9358351"/>
            <a:ext cx="14901530" cy="398521"/>
          </a:xfrm>
          <a:prstGeom prst="rect">
            <a:avLst/>
          </a:prstGeom>
        </p:spPr>
        <p:txBody>
          <a:bodyPr anchor="t" rtlCol="false" tIns="0" lIns="0" bIns="0" rIns="0">
            <a:spAutoFit/>
          </a:bodyPr>
          <a:lstStyle/>
          <a:p>
            <a:pPr algn="ctr">
              <a:lnSpc>
                <a:spcPts val="3265"/>
              </a:lnSpc>
              <a:spcBef>
                <a:spcPct val="0"/>
              </a:spcBef>
            </a:pPr>
            <a:r>
              <a:rPr lang="en-US" sz="2332" spc="508">
                <a:solidFill>
                  <a:srgbClr val="000000"/>
                </a:solidFill>
                <a:latin typeface="IBM Plex Sans Hebrew Text Bold"/>
              </a:rPr>
              <a:t>NAHID SHABANI | SPRING 2022</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8700" y="1385419"/>
            <a:ext cx="5474463" cy="615737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1913419" y="5827281"/>
            <a:ext cx="5583019" cy="3431019"/>
          </a:xfrm>
          <a:prstGeom prst="rect">
            <a:avLst/>
          </a:prstGeom>
        </p:spPr>
      </p:pic>
      <p:sp>
        <p:nvSpPr>
          <p:cNvPr name="TextBox 4" id="4"/>
          <p:cNvSpPr txBox="true"/>
          <p:nvPr/>
        </p:nvSpPr>
        <p:spPr>
          <a:xfrm rot="0">
            <a:off x="7686938" y="1299694"/>
            <a:ext cx="9402457" cy="6034723"/>
          </a:xfrm>
          <a:prstGeom prst="rect">
            <a:avLst/>
          </a:prstGeom>
        </p:spPr>
        <p:txBody>
          <a:bodyPr anchor="t" rtlCol="false" tIns="0" lIns="0" bIns="0" rIns="0">
            <a:spAutoFit/>
          </a:bodyPr>
          <a:lstStyle/>
          <a:p>
            <a:pPr>
              <a:lnSpc>
                <a:spcPts val="4814"/>
              </a:lnSpc>
              <a:spcBef>
                <a:spcPct val="0"/>
              </a:spcBef>
            </a:pPr>
            <a:r>
              <a:rPr lang="en-US" sz="3320">
                <a:solidFill>
                  <a:srgbClr val="191919"/>
                </a:solidFill>
                <a:latin typeface="Open Sauce"/>
              </a:rPr>
              <a:t>There is no doubt that trend forecasting with Big Data is not without inherent problems. </a:t>
            </a:r>
          </a:p>
          <a:p>
            <a:pPr>
              <a:lnSpc>
                <a:spcPts val="4814"/>
              </a:lnSpc>
              <a:spcBef>
                <a:spcPct val="0"/>
              </a:spcBef>
            </a:pPr>
            <a:r>
              <a:rPr lang="en-US" sz="3320">
                <a:solidFill>
                  <a:srgbClr val="191919"/>
                </a:solidFill>
                <a:latin typeface="Open Sauce"/>
              </a:rPr>
              <a:t>Loss of creativity in fashion as most retailers rely on similar trends would be a case. Big Data technologies could complement trend forecasts in a way like IBM’s Cognitive Prints does by aiding fashion designers to ensure that their designs are novel via the analysis of vast amounts of image data investigating similarities.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24632" y="4453890"/>
            <a:ext cx="15859447" cy="5728335"/>
          </a:xfrm>
          <a:prstGeom prst="rect">
            <a:avLst/>
          </a:prstGeom>
        </p:spPr>
        <p:txBody>
          <a:bodyPr anchor="t" rtlCol="false" tIns="0" lIns="0" bIns="0" rIns="0">
            <a:spAutoFit/>
          </a:bodyPr>
          <a:lstStyle/>
          <a:p>
            <a:pPr algn="ctr">
              <a:lnSpc>
                <a:spcPts val="5040"/>
              </a:lnSpc>
            </a:pPr>
          </a:p>
          <a:p>
            <a:pPr marL="777240" indent="-388620" lvl="1">
              <a:lnSpc>
                <a:spcPts val="5040"/>
              </a:lnSpc>
              <a:buFont typeface="Arial"/>
              <a:buChar char="•"/>
            </a:pPr>
            <a:r>
              <a:rPr lang="en-US" sz="3600">
                <a:solidFill>
                  <a:srgbClr val="341919"/>
                </a:solidFill>
                <a:latin typeface="Belleza"/>
              </a:rPr>
              <a:t>Returns and excess inventory continue to be a serious financial challenge for the fashion industry. Big Data analytics can not only help minimize returns and improve purchase rates but also improve purchasing and manufacturing decisions via data-driven insights into return/refund data. </a:t>
            </a:r>
          </a:p>
          <a:p>
            <a:pPr algn="just" marL="777240" indent="-388620" lvl="1">
              <a:lnSpc>
                <a:spcPts val="5040"/>
              </a:lnSpc>
              <a:buFont typeface="Arial"/>
              <a:buChar char="•"/>
            </a:pPr>
            <a:r>
              <a:rPr lang="en-US" sz="3600">
                <a:solidFill>
                  <a:srgbClr val="341919"/>
                </a:solidFill>
                <a:latin typeface="Belleza"/>
              </a:rPr>
              <a:t>One example is through a technology such as Fits.me, which exploited data analytics to allow consumers to visualize clothes on different body shapes when purchasing brands such as Adidas and Hugo Boss. </a:t>
            </a:r>
          </a:p>
          <a:p>
            <a:pPr algn="just">
              <a:lnSpc>
                <a:spcPts val="5040"/>
              </a:lnSpc>
              <a:spcBef>
                <a:spcPct val="0"/>
              </a:spcBef>
            </a:pPr>
          </a:p>
        </p:txBody>
      </p:sp>
      <p:sp>
        <p:nvSpPr>
          <p:cNvPr name="TextBox 3" id="3"/>
          <p:cNvSpPr txBox="true"/>
          <p:nvPr/>
        </p:nvSpPr>
        <p:spPr>
          <a:xfrm rot="0">
            <a:off x="8449312" y="2365607"/>
            <a:ext cx="6147086" cy="1531735"/>
          </a:xfrm>
          <a:prstGeom prst="rect">
            <a:avLst/>
          </a:prstGeom>
        </p:spPr>
        <p:txBody>
          <a:bodyPr anchor="t" rtlCol="false" tIns="0" lIns="0" bIns="0" rIns="0">
            <a:spAutoFit/>
          </a:bodyPr>
          <a:lstStyle/>
          <a:p>
            <a:pPr algn="ctr">
              <a:lnSpc>
                <a:spcPts val="12000"/>
              </a:lnSpc>
            </a:pPr>
            <a:r>
              <a:rPr lang="en-US" sz="10000">
                <a:solidFill>
                  <a:srgbClr val="000000"/>
                </a:solidFill>
                <a:latin typeface="Moontime Italics"/>
              </a:rPr>
              <a:t>Big Data</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784183" y="1175932"/>
            <a:ext cx="4066626" cy="3918749"/>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2961456">
            <a:off x="-12755584" y="-8987600"/>
            <a:ext cx="21049840" cy="2495131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672688" y="4318690"/>
            <a:ext cx="6006648" cy="4516277"/>
          </a:xfrm>
          <a:prstGeom prst="rect">
            <a:avLst/>
          </a:prstGeom>
        </p:spPr>
      </p:pic>
      <p:sp>
        <p:nvSpPr>
          <p:cNvPr name="TextBox 4" id="4"/>
          <p:cNvSpPr txBox="true"/>
          <p:nvPr/>
        </p:nvSpPr>
        <p:spPr>
          <a:xfrm rot="0">
            <a:off x="7424012" y="1376323"/>
            <a:ext cx="9845679" cy="7744458"/>
          </a:xfrm>
          <a:prstGeom prst="rect">
            <a:avLst/>
          </a:prstGeom>
        </p:spPr>
        <p:txBody>
          <a:bodyPr anchor="t" rtlCol="false" tIns="0" lIns="0" bIns="0" rIns="0">
            <a:spAutoFit/>
          </a:bodyPr>
          <a:lstStyle/>
          <a:p>
            <a:pPr>
              <a:lnSpc>
                <a:spcPts val="3886"/>
              </a:lnSpc>
              <a:spcBef>
                <a:spcPct val="0"/>
              </a:spcBef>
            </a:pPr>
          </a:p>
          <a:p>
            <a:pPr>
              <a:lnSpc>
                <a:spcPts val="3886"/>
              </a:lnSpc>
              <a:spcBef>
                <a:spcPct val="0"/>
              </a:spcBef>
            </a:pPr>
          </a:p>
          <a:p>
            <a:pPr>
              <a:lnSpc>
                <a:spcPts val="3886"/>
              </a:lnSpc>
              <a:spcBef>
                <a:spcPct val="0"/>
              </a:spcBef>
            </a:pPr>
            <a:r>
              <a:rPr lang="en-US" sz="2680">
                <a:solidFill>
                  <a:srgbClr val="341919"/>
                </a:solidFill>
                <a:latin typeface="Open Sauce"/>
              </a:rPr>
              <a:t>Waste from overproduction is another profitability killer for fashion companies, but Big Data can offer a solution by providing more accurate demand forecasts, which in turn would enable firms to discover a certain quantity for production. Using Big Data analytics to reduce excess inventory can prevent firms from having to offload excess inventory to discount retailers such as TKMaxx, which directly affects firms' bottom lines and potentially deteriorates their brands. </a:t>
            </a:r>
          </a:p>
          <a:p>
            <a:pPr>
              <a:lnSpc>
                <a:spcPts val="3886"/>
              </a:lnSpc>
              <a:spcBef>
                <a:spcPct val="0"/>
              </a:spcBef>
            </a:pPr>
          </a:p>
          <a:p>
            <a:pPr>
              <a:lnSpc>
                <a:spcPts val="3886"/>
              </a:lnSpc>
              <a:spcBef>
                <a:spcPct val="0"/>
              </a:spcBef>
            </a:pPr>
            <a:r>
              <a:rPr lang="en-US" sz="2680">
                <a:solidFill>
                  <a:srgbClr val="341919"/>
                </a:solidFill>
                <a:latin typeface="Open Sauce"/>
              </a:rPr>
              <a:t>For example, H&amp;M has switched to using Big Data analytics and algorithms to analyze store receipts, returns and loyalty-card data rather than relying on designers to reduce its markdowns.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49408" y="1428750"/>
            <a:ext cx="7829550" cy="7829550"/>
            <a:chOff x="0" y="0"/>
            <a:chExt cx="6350000" cy="6350000"/>
          </a:xfrm>
        </p:grpSpPr>
        <p:sp>
          <p:nvSpPr>
            <p:cNvPr name="Freeform 3" id="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F2FA"/>
            </a:solidFill>
          </p:spPr>
        </p:sp>
      </p:gr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49408" y="3125740"/>
            <a:ext cx="9421530" cy="6132560"/>
          </a:xfrm>
          <a:prstGeom prst="rect">
            <a:avLst/>
          </a:prstGeom>
        </p:spPr>
      </p:pic>
      <p:sp>
        <p:nvSpPr>
          <p:cNvPr name="TextBox 5" id="5"/>
          <p:cNvSpPr txBox="true"/>
          <p:nvPr/>
        </p:nvSpPr>
        <p:spPr>
          <a:xfrm rot="0">
            <a:off x="10712233" y="117754"/>
            <a:ext cx="6829426" cy="9442266"/>
          </a:xfrm>
          <a:prstGeom prst="rect">
            <a:avLst/>
          </a:prstGeom>
        </p:spPr>
        <p:txBody>
          <a:bodyPr anchor="t" rtlCol="false" tIns="0" lIns="0" bIns="0" rIns="0">
            <a:spAutoFit/>
          </a:bodyPr>
          <a:lstStyle/>
          <a:p>
            <a:pPr algn="ctr">
              <a:lnSpc>
                <a:spcPts val="3960"/>
              </a:lnSpc>
            </a:pPr>
          </a:p>
          <a:p>
            <a:pPr>
              <a:lnSpc>
                <a:spcPts val="3960"/>
              </a:lnSpc>
            </a:pPr>
            <a:r>
              <a:rPr lang="en-US" sz="3046">
                <a:solidFill>
                  <a:srgbClr val="191919"/>
                </a:solidFill>
                <a:latin typeface="Open Sauce"/>
              </a:rPr>
              <a:t>In the past few years, Big Data has become a huge game-changer. Given the ever-increasing competition within the fashion industry due to factors such as fast fashion, companies are actively searching for innovative ways to analyze and enhance the consumer experience and differentiate themselves from other brands. The pricing of fashion items has a significant impact on consumer experiences both online and offline. </a:t>
            </a:r>
          </a:p>
          <a:p>
            <a:pPr>
              <a:lnSpc>
                <a:spcPts val="3960"/>
              </a:lnSpc>
            </a:pPr>
            <a:r>
              <a:rPr lang="en-US" sz="3046">
                <a:solidFill>
                  <a:srgbClr val="191919"/>
                </a:solidFill>
                <a:latin typeface="Open Sauce"/>
              </a:rPr>
              <a:t>For example, H&amp;M uses Big Data analytics on currency fluctuations and raw material costs to ensure their fashion is priced right. </a:t>
            </a:r>
          </a:p>
          <a:p>
            <a:pPr>
              <a:lnSpc>
                <a:spcPts val="3960"/>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3358005"/>
            <a:ext cx="16230600" cy="1112395"/>
            <a:chOff x="0" y="0"/>
            <a:chExt cx="21640800" cy="1483193"/>
          </a:xfrm>
        </p:grpSpPr>
        <p:sp>
          <p:nvSpPr>
            <p:cNvPr name="TextBox 3" id="3"/>
            <p:cNvSpPr txBox="true"/>
            <p:nvPr/>
          </p:nvSpPr>
          <p:spPr>
            <a:xfrm rot="0">
              <a:off x="0" y="-76200"/>
              <a:ext cx="21640800" cy="715433"/>
            </a:xfrm>
            <a:prstGeom prst="rect">
              <a:avLst/>
            </a:prstGeom>
          </p:spPr>
          <p:txBody>
            <a:bodyPr anchor="t" rtlCol="false" tIns="0" lIns="0" bIns="0" rIns="0">
              <a:spAutoFit/>
            </a:bodyPr>
            <a:lstStyle/>
            <a:p>
              <a:pPr algn="ctr">
                <a:lnSpc>
                  <a:spcPts val="4640"/>
                </a:lnSpc>
              </a:pPr>
            </a:p>
          </p:txBody>
        </p:sp>
        <p:sp>
          <p:nvSpPr>
            <p:cNvPr name="TextBox 4" id="4"/>
            <p:cNvSpPr txBox="true"/>
            <p:nvPr/>
          </p:nvSpPr>
          <p:spPr>
            <a:xfrm rot="0">
              <a:off x="0" y="1004826"/>
              <a:ext cx="21640800" cy="478367"/>
            </a:xfrm>
            <a:prstGeom prst="rect">
              <a:avLst/>
            </a:prstGeom>
          </p:spPr>
          <p:txBody>
            <a:bodyPr anchor="t" rtlCol="false" tIns="0" lIns="0" bIns="0" rIns="0">
              <a:spAutoFit/>
            </a:bodyPr>
            <a:lstStyle/>
            <a:p>
              <a:pPr algn="ctr">
                <a:lnSpc>
                  <a:spcPts val="3190"/>
                </a:lnSpc>
              </a:pPr>
            </a:p>
          </p:txBody>
        </p:sp>
      </p:grpSp>
      <p:grpSp>
        <p:nvGrpSpPr>
          <p:cNvPr name="Group 5" id="5"/>
          <p:cNvGrpSpPr/>
          <p:nvPr/>
        </p:nvGrpSpPr>
        <p:grpSpPr>
          <a:xfrm rot="0">
            <a:off x="7337023" y="818032"/>
            <a:ext cx="1733550" cy="1733550"/>
            <a:chOff x="0" y="0"/>
            <a:chExt cx="2311400" cy="2311400"/>
          </a:xfrm>
        </p:grpSpPr>
        <p:grpSp>
          <p:nvGrpSpPr>
            <p:cNvPr name="Group 6" id="6"/>
            <p:cNvGrpSpPr/>
            <p:nvPr/>
          </p:nvGrpSpPr>
          <p:grpSpPr>
            <a:xfrm rot="0">
              <a:off x="0" y="0"/>
              <a:ext cx="2311400" cy="2311400"/>
              <a:chOff x="0" y="0"/>
              <a:chExt cx="6350000" cy="6350000"/>
            </a:xfrm>
          </p:grpSpPr>
          <p:sp>
            <p:nvSpPr>
              <p:cNvPr name="Freeform 7" id="7"/>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F2FA"/>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17110" y="617110"/>
              <a:ext cx="1077181" cy="1077181"/>
            </a:xfrm>
            <a:prstGeom prst="rect">
              <a:avLst/>
            </a:prstGeom>
          </p:spPr>
        </p:pic>
      </p:grpSp>
      <p:sp>
        <p:nvSpPr>
          <p:cNvPr name="TextBox 9" id="9"/>
          <p:cNvSpPr txBox="true"/>
          <p:nvPr/>
        </p:nvSpPr>
        <p:spPr>
          <a:xfrm rot="0">
            <a:off x="955273" y="3272280"/>
            <a:ext cx="16230600" cy="5981701"/>
          </a:xfrm>
          <a:prstGeom prst="rect">
            <a:avLst/>
          </a:prstGeom>
        </p:spPr>
        <p:txBody>
          <a:bodyPr anchor="t" rtlCol="false" tIns="0" lIns="0" bIns="0" rIns="0">
            <a:spAutoFit/>
          </a:bodyPr>
          <a:lstStyle/>
          <a:p>
            <a:pPr>
              <a:lnSpc>
                <a:spcPts val="4784"/>
              </a:lnSpc>
              <a:spcBef>
                <a:spcPct val="0"/>
              </a:spcBef>
            </a:pPr>
            <a:r>
              <a:rPr lang="en-US" sz="3299">
                <a:solidFill>
                  <a:srgbClr val="191919"/>
                </a:solidFill>
                <a:latin typeface="Open Sauce Bold"/>
              </a:rPr>
              <a:t>Big Data presents an ideal opportunity for brands willing to explore and actively engage with it. </a:t>
            </a:r>
          </a:p>
          <a:p>
            <a:pPr>
              <a:lnSpc>
                <a:spcPts val="4784"/>
              </a:lnSpc>
              <a:spcBef>
                <a:spcPct val="0"/>
              </a:spcBef>
            </a:pPr>
            <a:r>
              <a:rPr lang="en-US" sz="3299">
                <a:solidFill>
                  <a:srgbClr val="191919"/>
                </a:solidFill>
                <a:latin typeface="Open Sauce Bold"/>
              </a:rPr>
              <a:t>Macy’s uses Big Data-based trend forecasts by gathering and analyzing data on shopping behavior on social media, the company’s website, and store transactions to improve the consumer shopping experience by targeted discounting of products based on tweets. </a:t>
            </a:r>
          </a:p>
          <a:p>
            <a:pPr>
              <a:lnSpc>
                <a:spcPts val="4784"/>
              </a:lnSpc>
              <a:spcBef>
                <a:spcPct val="0"/>
              </a:spcBef>
            </a:pPr>
            <a:r>
              <a:rPr lang="en-US" sz="3299">
                <a:solidFill>
                  <a:srgbClr val="191919"/>
                </a:solidFill>
                <a:latin typeface="Open Sauce Bold"/>
              </a:rPr>
              <a:t>Montblanc collaborated with RetailNext by deploying video analytics in-store to map where consumers spent most of their time and used this information to place both product lines and staff, leading to a 20 per cent increase in sales.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751522"/>
            <a:ext cx="7513759" cy="8707755"/>
          </a:xfrm>
          <a:prstGeom prst="rect">
            <a:avLst/>
          </a:prstGeom>
        </p:spPr>
        <p:txBody>
          <a:bodyPr anchor="t" rtlCol="false" tIns="0" lIns="0" bIns="0" rIns="0">
            <a:spAutoFit/>
          </a:bodyPr>
          <a:lstStyle/>
          <a:p>
            <a:pPr>
              <a:lnSpc>
                <a:spcPts val="4620"/>
              </a:lnSpc>
            </a:pPr>
          </a:p>
          <a:p>
            <a:pPr>
              <a:lnSpc>
                <a:spcPts val="4620"/>
              </a:lnSpc>
            </a:pPr>
            <a:r>
              <a:rPr lang="en-US" sz="3300">
                <a:solidFill>
                  <a:srgbClr val="191919"/>
                </a:solidFill>
                <a:latin typeface="Open Sauce"/>
              </a:rPr>
              <a:t>T</a:t>
            </a:r>
            <a:r>
              <a:rPr lang="en-US" sz="3300">
                <a:solidFill>
                  <a:srgbClr val="191919"/>
                </a:solidFill>
                <a:latin typeface="Open Sauce"/>
              </a:rPr>
              <a:t>here is evidence of Big Data being used to alter the traditional consumer experience in relation to fashion runways. To this end, Tory Burch delivered an all-new consumer experience when she turned the runway show into a retail store in real time. Radio-frequency identification, Wi-Fi analytics and Beacon analysis are other examples of Big Data-related technologies that can help improve the consumer experience. </a:t>
            </a:r>
          </a:p>
          <a:p>
            <a:pPr>
              <a:lnSpc>
                <a:spcPts val="4620"/>
              </a:lnSpc>
            </a:pPr>
          </a:p>
        </p:txBody>
      </p:sp>
      <p:grpSp>
        <p:nvGrpSpPr>
          <p:cNvPr name="Group 3" id="3"/>
          <p:cNvGrpSpPr/>
          <p:nvPr/>
        </p:nvGrpSpPr>
        <p:grpSpPr>
          <a:xfrm rot="0">
            <a:off x="8924967" y="1428750"/>
            <a:ext cx="8334333" cy="7829550"/>
            <a:chOff x="0" y="0"/>
            <a:chExt cx="11112443" cy="10439400"/>
          </a:xfrm>
        </p:grpSpPr>
        <p:grpSp>
          <p:nvGrpSpPr>
            <p:cNvPr name="Group 4" id="4"/>
            <p:cNvGrpSpPr/>
            <p:nvPr/>
          </p:nvGrpSpPr>
          <p:grpSpPr>
            <a:xfrm rot="0">
              <a:off x="673043" y="0"/>
              <a:ext cx="10439400" cy="10439400"/>
              <a:chOff x="0" y="0"/>
              <a:chExt cx="6350000" cy="6350000"/>
            </a:xfrm>
          </p:grpSpPr>
          <p:sp>
            <p:nvSpPr>
              <p:cNvPr name="Freeform 5" id="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F2FA"/>
              </a:solidFill>
            </p:spPr>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2074761"/>
              <a:ext cx="11112443" cy="8364639"/>
            </a:xfrm>
            <a:prstGeom prst="rect">
              <a:avLst/>
            </a:prstGeom>
          </p:spPr>
        </p:pic>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ABDDD2"/>
        </a:solidFill>
      </p:bgPr>
    </p:bg>
    <p:spTree>
      <p:nvGrpSpPr>
        <p:cNvPr id="1" name=""/>
        <p:cNvGrpSpPr/>
        <p:nvPr/>
      </p:nvGrpSpPr>
      <p:grpSpPr>
        <a:xfrm>
          <a:off x="0" y="0"/>
          <a:ext cx="0" cy="0"/>
          <a:chOff x="0" y="0"/>
          <a:chExt cx="0" cy="0"/>
        </a:xfrm>
      </p:grpSpPr>
      <p:sp>
        <p:nvSpPr>
          <p:cNvPr name="TextBox 2" id="2"/>
          <p:cNvSpPr txBox="true"/>
          <p:nvPr/>
        </p:nvSpPr>
        <p:spPr>
          <a:xfrm rot="0">
            <a:off x="10797277" y="1361053"/>
            <a:ext cx="7223370" cy="7149821"/>
          </a:xfrm>
          <a:prstGeom prst="rect">
            <a:avLst/>
          </a:prstGeom>
        </p:spPr>
        <p:txBody>
          <a:bodyPr anchor="t" rtlCol="false" tIns="0" lIns="0" bIns="0" rIns="0">
            <a:spAutoFit/>
          </a:bodyPr>
          <a:lstStyle/>
          <a:p>
            <a:pPr algn="ctr">
              <a:lnSpc>
                <a:spcPts val="5688"/>
              </a:lnSpc>
            </a:pPr>
          </a:p>
          <a:p>
            <a:pPr>
              <a:lnSpc>
                <a:spcPts val="5688"/>
              </a:lnSpc>
            </a:pPr>
            <a:r>
              <a:rPr lang="en-US" sz="4780">
                <a:solidFill>
                  <a:srgbClr val="FFFFFF"/>
                </a:solidFill>
                <a:latin typeface="Belleza Italics"/>
              </a:rPr>
              <a:t>Euclid Analytics uses location analytics through Wi-Fi signals on smartphones to monitor consumer traffic in shops and enables a more personalized service the moment a consumer steps in store. </a:t>
            </a:r>
          </a:p>
          <a:p>
            <a:pPr algn="ctr">
              <a:lnSpc>
                <a:spcPts val="5688"/>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342102">
            <a:off x="-7624713" y="6373213"/>
            <a:ext cx="31044605" cy="21053887"/>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53660" y="1996756"/>
            <a:ext cx="10606438" cy="6293488"/>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65080" y="1266077"/>
            <a:ext cx="8378920" cy="7992223"/>
          </a:xfrm>
          <a:prstGeom prst="rect">
            <a:avLst/>
          </a:prstGeom>
        </p:spPr>
        <p:txBody>
          <a:bodyPr anchor="t" rtlCol="false" tIns="0" lIns="0" bIns="0" rIns="0">
            <a:spAutoFit/>
          </a:bodyPr>
          <a:lstStyle/>
          <a:p>
            <a:pPr algn="just">
              <a:lnSpc>
                <a:spcPts val="5290"/>
              </a:lnSpc>
            </a:pPr>
            <a:r>
              <a:rPr lang="en-US" sz="4101">
                <a:solidFill>
                  <a:srgbClr val="F57A30"/>
                </a:solidFill>
                <a:latin typeface="Belleza Italics"/>
              </a:rPr>
              <a:t>Data analytics on consumer shopping behavior can help improve the management and design of stores to help improve consumer engagement and experience. </a:t>
            </a:r>
          </a:p>
          <a:p>
            <a:pPr algn="just">
              <a:lnSpc>
                <a:spcPts val="5290"/>
              </a:lnSpc>
            </a:pPr>
            <a:r>
              <a:rPr lang="en-US" sz="4101">
                <a:solidFill>
                  <a:srgbClr val="F57A30"/>
                </a:solidFill>
                <a:latin typeface="Belleza Italics"/>
              </a:rPr>
              <a:t>Burberry found that more consumers engaged with their website than with their offline retail stores around the globe. The fashion retailer GAP monitors consumer preferences through Big Data analytics via Google Analytics. </a:t>
            </a:r>
          </a:p>
          <a:p>
            <a:pPr algn="just">
              <a:lnSpc>
                <a:spcPts val="5290"/>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238677" y="1736276"/>
            <a:ext cx="7866346" cy="7580297"/>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498493">
            <a:off x="9913914" y="-10130599"/>
            <a:ext cx="21049840" cy="24951319"/>
          </a:xfrm>
          <a:prstGeom prst="rect">
            <a:avLst/>
          </a:prstGeom>
        </p:spPr>
      </p:pic>
      <p:sp>
        <p:nvSpPr>
          <p:cNvPr name="TextBox 3" id="3"/>
          <p:cNvSpPr txBox="true"/>
          <p:nvPr/>
        </p:nvSpPr>
        <p:spPr>
          <a:xfrm rot="0">
            <a:off x="1028700" y="3128220"/>
            <a:ext cx="11625183" cy="6925946"/>
          </a:xfrm>
          <a:prstGeom prst="rect">
            <a:avLst/>
          </a:prstGeom>
        </p:spPr>
        <p:txBody>
          <a:bodyPr anchor="t" rtlCol="false" tIns="0" lIns="0" bIns="0" rIns="0">
            <a:spAutoFit/>
          </a:bodyPr>
          <a:lstStyle/>
          <a:p>
            <a:pPr>
              <a:lnSpc>
                <a:spcPts val="4645"/>
              </a:lnSpc>
            </a:pPr>
          </a:p>
          <a:p>
            <a:pPr>
              <a:lnSpc>
                <a:spcPts val="4645"/>
              </a:lnSpc>
            </a:pPr>
            <a:r>
              <a:rPr lang="en-US" sz="3318">
                <a:solidFill>
                  <a:srgbClr val="341919"/>
                </a:solidFill>
                <a:latin typeface="IBM Plex Sans Hebrew Text Bold"/>
              </a:rPr>
              <a:t>Fashion marketing has evolved over the years and its complexity has increased following the emergence of Big Data in the fashion industry. Opinion mining of likes, shares and comments on Facebook, Instagram and Pinterest is now used to gauge consumer reactions to products and marketing campaigns. </a:t>
            </a:r>
          </a:p>
          <a:p>
            <a:pPr>
              <a:lnSpc>
                <a:spcPts val="4645"/>
              </a:lnSpc>
            </a:pPr>
            <a:r>
              <a:rPr lang="en-US" sz="3318">
                <a:solidFill>
                  <a:srgbClr val="341919"/>
                </a:solidFill>
                <a:latin typeface="IBM Plex Sans Hebrew Text Bold"/>
              </a:rPr>
              <a:t>Burberry is an example of a brand that has exploited Big Data to map its market, identify the importance of millennial consumers for its top line and to fix its marketing department. </a:t>
            </a:r>
          </a:p>
          <a:p>
            <a:pPr>
              <a:lnSpc>
                <a:spcPts val="4645"/>
              </a:lnSpc>
              <a:spcBef>
                <a:spcPct val="0"/>
              </a:spcBef>
            </a:pPr>
          </a:p>
        </p:txBody>
      </p:sp>
      <p:sp>
        <p:nvSpPr>
          <p:cNvPr name="TextBox 4" id="4"/>
          <p:cNvSpPr txBox="true"/>
          <p:nvPr/>
        </p:nvSpPr>
        <p:spPr>
          <a:xfrm rot="0">
            <a:off x="1663287" y="1664588"/>
            <a:ext cx="10169831" cy="859014"/>
          </a:xfrm>
          <a:prstGeom prst="rect">
            <a:avLst/>
          </a:prstGeom>
        </p:spPr>
        <p:txBody>
          <a:bodyPr anchor="t" rtlCol="false" tIns="0" lIns="0" bIns="0" rIns="0">
            <a:spAutoFit/>
          </a:bodyPr>
          <a:lstStyle/>
          <a:p>
            <a:pPr>
              <a:lnSpc>
                <a:spcPts val="6400"/>
              </a:lnSpc>
            </a:pPr>
            <a:r>
              <a:rPr lang="en-US" sz="6400">
                <a:solidFill>
                  <a:srgbClr val="FF9367"/>
                </a:solidFill>
                <a:latin typeface="Belleza Bold Italics"/>
              </a:rPr>
              <a:t>Marketing</a:t>
            </a:r>
          </a:p>
        </p:txBody>
      </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583953" y="706698"/>
            <a:ext cx="6056347" cy="3633808"/>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5450" y="958315"/>
            <a:ext cx="8718550" cy="8084620"/>
            <a:chOff x="0" y="0"/>
            <a:chExt cx="11624733" cy="10779494"/>
          </a:xfrm>
        </p:grpSpPr>
        <p:sp>
          <p:nvSpPr>
            <p:cNvPr name="TextBox 3" id="3"/>
            <p:cNvSpPr txBox="true"/>
            <p:nvPr/>
          </p:nvSpPr>
          <p:spPr>
            <a:xfrm rot="0">
              <a:off x="0" y="-9525"/>
              <a:ext cx="11624733" cy="1279525"/>
            </a:xfrm>
            <a:prstGeom prst="rect">
              <a:avLst/>
            </a:prstGeom>
          </p:spPr>
          <p:txBody>
            <a:bodyPr anchor="t" rtlCol="false" tIns="0" lIns="0" bIns="0" rIns="0">
              <a:spAutoFit/>
            </a:bodyPr>
            <a:lstStyle/>
            <a:p>
              <a:pPr>
                <a:lnSpc>
                  <a:spcPts val="7560"/>
                </a:lnSpc>
              </a:pPr>
              <a:r>
                <a:rPr lang="en-US" sz="6300">
                  <a:solidFill>
                    <a:srgbClr val="191919"/>
                  </a:solidFill>
                  <a:latin typeface="Open Sauce Bold"/>
                </a:rPr>
                <a:t>personalization</a:t>
              </a:r>
            </a:p>
          </p:txBody>
        </p:sp>
        <p:sp>
          <p:nvSpPr>
            <p:cNvPr name="TextBox 4" id="4"/>
            <p:cNvSpPr txBox="true"/>
            <p:nvPr/>
          </p:nvSpPr>
          <p:spPr>
            <a:xfrm rot="0">
              <a:off x="0" y="2109627"/>
              <a:ext cx="10892912" cy="8669867"/>
            </a:xfrm>
            <a:prstGeom prst="rect">
              <a:avLst/>
            </a:prstGeom>
          </p:spPr>
          <p:txBody>
            <a:bodyPr anchor="t" rtlCol="false" tIns="0" lIns="0" bIns="0" rIns="0">
              <a:spAutoFit/>
            </a:bodyPr>
            <a:lstStyle/>
            <a:p>
              <a:pPr>
                <a:lnSpc>
                  <a:spcPts val="3900"/>
                </a:lnSpc>
              </a:pPr>
              <a:r>
                <a:rPr lang="en-US" sz="3000">
                  <a:solidFill>
                    <a:srgbClr val="191919"/>
                  </a:solidFill>
                  <a:latin typeface="Open Sauce"/>
                </a:rPr>
                <a:t>Personalization is a key factor for firms operating in the fashion industry. Big Data has the potential to help fashion companies to identify and understand consumer needs and wants and tailor promotions and special offers more effectively. </a:t>
              </a:r>
            </a:p>
            <a:p>
              <a:pPr>
                <a:lnSpc>
                  <a:spcPts val="3900"/>
                </a:lnSpc>
              </a:pPr>
              <a:r>
                <a:rPr lang="en-US" sz="3000">
                  <a:solidFill>
                    <a:srgbClr val="191919"/>
                  </a:solidFill>
                  <a:latin typeface="Open Sauce"/>
                </a:rPr>
                <a:t>Marketing automation software can allow brands to create highly personalized email campaigns, and the importance of personalization is even greater today since the enactment of General Data Protection Regulation. </a:t>
              </a:r>
            </a:p>
            <a:p>
              <a:pPr>
                <a:lnSpc>
                  <a:spcPts val="4550"/>
                </a:lnSpc>
              </a:pPr>
            </a:p>
          </p:txBody>
        </p:sp>
      </p:grpSp>
      <p:grpSp>
        <p:nvGrpSpPr>
          <p:cNvPr name="Group 5" id="5"/>
          <p:cNvGrpSpPr/>
          <p:nvPr/>
        </p:nvGrpSpPr>
        <p:grpSpPr>
          <a:xfrm rot="0">
            <a:off x="9429750" y="1428750"/>
            <a:ext cx="7829550" cy="7829550"/>
            <a:chOff x="0" y="0"/>
            <a:chExt cx="6350000" cy="6350000"/>
          </a:xfrm>
        </p:grpSpPr>
        <p:sp>
          <p:nvSpPr>
            <p:cNvPr name="Freeform 6" id="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F2FA"/>
            </a:solidFill>
          </p:spPr>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04644" y="2779219"/>
            <a:ext cx="9209729" cy="6212381"/>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AFBFD"/>
        </a:solidFill>
      </p:bgPr>
    </p:bg>
    <p:spTree>
      <p:nvGrpSpPr>
        <p:cNvPr id="1" name=""/>
        <p:cNvGrpSpPr/>
        <p:nvPr/>
      </p:nvGrpSpPr>
      <p:grpSpPr>
        <a:xfrm>
          <a:off x="0" y="0"/>
          <a:ext cx="0" cy="0"/>
          <a:chOff x="0" y="0"/>
          <a:chExt cx="0" cy="0"/>
        </a:xfrm>
      </p:grpSpPr>
      <p:sp>
        <p:nvSpPr>
          <p:cNvPr name="TextBox 2" id="2"/>
          <p:cNvSpPr txBox="true"/>
          <p:nvPr/>
        </p:nvSpPr>
        <p:spPr>
          <a:xfrm rot="0">
            <a:off x="904875" y="3490849"/>
            <a:ext cx="7680420" cy="3406908"/>
          </a:xfrm>
          <a:prstGeom prst="rect">
            <a:avLst/>
          </a:prstGeom>
        </p:spPr>
        <p:txBody>
          <a:bodyPr anchor="t" rtlCol="false" tIns="0" lIns="0" bIns="0" rIns="0">
            <a:spAutoFit/>
          </a:bodyPr>
          <a:lstStyle/>
          <a:p>
            <a:pPr algn="ctr">
              <a:lnSpc>
                <a:spcPts val="6793"/>
              </a:lnSpc>
            </a:pPr>
            <a:r>
              <a:rPr lang="en-US" sz="5266">
                <a:solidFill>
                  <a:srgbClr val="F26824"/>
                </a:solidFill>
                <a:latin typeface="Open Sauce"/>
              </a:rPr>
              <a:t>BIG DATA IN FASHION: TRANSFORMING THE RETAIL SECTOR</a:t>
            </a:r>
          </a:p>
          <a:p>
            <a:pPr algn="ctr">
              <a:lnSpc>
                <a:spcPts val="6793"/>
              </a:lnSpc>
            </a:pPr>
          </a:p>
        </p:txBody>
      </p:sp>
      <p:sp>
        <p:nvSpPr>
          <p:cNvPr name="TextBox 3" id="3"/>
          <p:cNvSpPr txBox="true"/>
          <p:nvPr/>
        </p:nvSpPr>
        <p:spPr>
          <a:xfrm rot="0">
            <a:off x="-1365282" y="1505397"/>
            <a:ext cx="10742912" cy="1341336"/>
          </a:xfrm>
          <a:prstGeom prst="rect">
            <a:avLst/>
          </a:prstGeom>
        </p:spPr>
        <p:txBody>
          <a:bodyPr anchor="t" rtlCol="false" tIns="0" lIns="0" bIns="0" rIns="0">
            <a:spAutoFit/>
          </a:bodyPr>
          <a:lstStyle/>
          <a:p>
            <a:pPr algn="ctr">
              <a:lnSpc>
                <a:spcPts val="10454"/>
              </a:lnSpc>
            </a:pPr>
            <a:r>
              <a:rPr lang="en-US" sz="9251">
                <a:solidFill>
                  <a:srgbClr val="191919"/>
                </a:solidFill>
                <a:latin typeface="Moontime Bold"/>
              </a:rPr>
              <a:t>Data Management</a:t>
            </a:r>
          </a:p>
        </p:txBody>
      </p:sp>
      <p:sp>
        <p:nvSpPr>
          <p:cNvPr name="TextBox 4" id="4"/>
          <p:cNvSpPr txBox="true"/>
          <p:nvPr/>
        </p:nvSpPr>
        <p:spPr>
          <a:xfrm rot="0">
            <a:off x="1028700" y="8404146"/>
            <a:ext cx="14752112" cy="643984"/>
          </a:xfrm>
          <a:prstGeom prst="rect">
            <a:avLst/>
          </a:prstGeom>
        </p:spPr>
        <p:txBody>
          <a:bodyPr anchor="t" rtlCol="false" tIns="0" lIns="0" bIns="0" rIns="0">
            <a:spAutoFit/>
          </a:bodyPr>
          <a:lstStyle/>
          <a:p>
            <a:pPr>
              <a:lnSpc>
                <a:spcPts val="2569"/>
              </a:lnSpc>
            </a:pPr>
            <a:r>
              <a:rPr lang="en-US" sz="1991">
                <a:solidFill>
                  <a:srgbClr val="191919"/>
                </a:solidFill>
                <a:latin typeface="Open Sauce"/>
              </a:rPr>
              <a:t>Written by:</a:t>
            </a:r>
          </a:p>
          <a:p>
            <a:pPr>
              <a:lnSpc>
                <a:spcPts val="2569"/>
              </a:lnSpc>
            </a:pPr>
            <a:r>
              <a:rPr lang="en-US" sz="1991">
                <a:solidFill>
                  <a:srgbClr val="191919"/>
                </a:solidFill>
                <a:latin typeface="Open Sauce"/>
              </a:rPr>
              <a:t>Emmanuel Sirimal Silva, Hossein Hassani and Dag Øivind Madsen</a:t>
            </a:r>
          </a:p>
        </p:txBody>
      </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328290" y="2529228"/>
            <a:ext cx="9959710" cy="5505004"/>
          </a:xfrm>
          <a:prstGeom prst="rect">
            <a:avLst/>
          </a:prstGeom>
        </p:spPr>
      </p:pic>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451849" y="579438"/>
            <a:ext cx="9410701" cy="9051925"/>
          </a:xfrm>
          <a:prstGeom prst="rect">
            <a:avLst/>
          </a:prstGeom>
        </p:spPr>
        <p:txBody>
          <a:bodyPr anchor="t" rtlCol="false" tIns="0" lIns="0" bIns="0" rIns="0">
            <a:spAutoFit/>
          </a:bodyPr>
          <a:lstStyle/>
          <a:p>
            <a:pPr marL="626112" indent="-313056" lvl="1">
              <a:lnSpc>
                <a:spcPts val="4205"/>
              </a:lnSpc>
              <a:buFont typeface="Arial"/>
              <a:buChar char="•"/>
            </a:pPr>
            <a:r>
              <a:rPr lang="en-US" sz="2900">
                <a:solidFill>
                  <a:srgbClr val="191919"/>
                </a:solidFill>
                <a:latin typeface="Open Sauce Bold"/>
              </a:rPr>
              <a:t>Pattern recognition in combination with Big Data can be useful to help brands protect their brand integrity via improved quality control and reductions in the dissemination of counterfeits:</a:t>
            </a:r>
          </a:p>
          <a:p>
            <a:pPr marL="626112" indent="-313056" lvl="1">
              <a:lnSpc>
                <a:spcPts val="4205"/>
              </a:lnSpc>
              <a:buFont typeface="Arial"/>
              <a:buChar char="•"/>
            </a:pPr>
            <a:r>
              <a:rPr lang="en-US" sz="2900">
                <a:solidFill>
                  <a:srgbClr val="191919"/>
                </a:solidFill>
                <a:latin typeface="Open Sauce Bold"/>
              </a:rPr>
              <a:t>Amazon relies on Big Data-based machine learning as part of its brand registry program to remove counterfeit products from its website</a:t>
            </a:r>
          </a:p>
          <a:p>
            <a:pPr marL="626112" indent="-313056" lvl="1">
              <a:lnSpc>
                <a:spcPts val="4205"/>
              </a:lnSpc>
              <a:buFont typeface="Arial"/>
              <a:buChar char="•"/>
            </a:pPr>
            <a:r>
              <a:rPr lang="en-US" sz="2900">
                <a:solidFill>
                  <a:srgbClr val="191919"/>
                </a:solidFill>
                <a:latin typeface="Open Sauce Bold"/>
              </a:rPr>
              <a:t>Chinese e-commerce company Alibaba, in partnership with fashion brands such as Louis Vuitton and Swarovski, has set up a Big Data Anti-Counterfeiting Alliance combining technology and Big Data to fight counterfeits. </a:t>
            </a:r>
          </a:p>
          <a:p>
            <a:pPr marL="626112" indent="-313056" lvl="1">
              <a:lnSpc>
                <a:spcPts val="4205"/>
              </a:lnSpc>
              <a:buFont typeface="Arial"/>
              <a:buChar char="•"/>
            </a:pPr>
            <a:r>
              <a:rPr lang="en-US" sz="2900">
                <a:solidFill>
                  <a:srgbClr val="191919"/>
                </a:solidFill>
                <a:latin typeface="Open Sauce Bold"/>
              </a:rPr>
              <a:t>Burberry’s efforts at fighting counterfeits by exploiting Big Data image recognition technology provided by Entrupy to spot a counterfeit with 98 per cent accuracy. </a:t>
            </a:r>
          </a:p>
          <a:p>
            <a:pPr algn="l">
              <a:lnSpc>
                <a:spcPts val="4205"/>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8700" y="1348166"/>
            <a:ext cx="7119121" cy="7910134"/>
          </a:xfrm>
          <a:prstGeom prst="rect">
            <a:avLst/>
          </a:prstGeom>
        </p:spPr>
      </p:pic>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019175"/>
            <a:ext cx="6329131" cy="1066800"/>
          </a:xfrm>
          <a:prstGeom prst="rect">
            <a:avLst/>
          </a:prstGeom>
        </p:spPr>
        <p:txBody>
          <a:bodyPr anchor="t" rtlCol="false" tIns="0" lIns="0" bIns="0" rIns="0">
            <a:spAutoFit/>
          </a:bodyPr>
          <a:lstStyle/>
          <a:p>
            <a:pPr>
              <a:lnSpc>
                <a:spcPts val="8400"/>
              </a:lnSpc>
            </a:pPr>
            <a:r>
              <a:rPr lang="en-US" sz="7000">
                <a:solidFill>
                  <a:srgbClr val="191919"/>
                </a:solidFill>
                <a:latin typeface="Open Sauce Bold"/>
              </a:rPr>
              <a:t>Supply Chain</a:t>
            </a:r>
          </a:p>
        </p:txBody>
      </p:sp>
      <p:sp>
        <p:nvSpPr>
          <p:cNvPr name="TextBox 3" id="3"/>
          <p:cNvSpPr txBox="true"/>
          <p:nvPr/>
        </p:nvSpPr>
        <p:spPr>
          <a:xfrm rot="0">
            <a:off x="1028700" y="2863850"/>
            <a:ext cx="9053646" cy="5946140"/>
          </a:xfrm>
          <a:prstGeom prst="rect">
            <a:avLst/>
          </a:prstGeom>
        </p:spPr>
        <p:txBody>
          <a:bodyPr anchor="t" rtlCol="false" tIns="0" lIns="0" bIns="0" rIns="0">
            <a:spAutoFit/>
          </a:bodyPr>
          <a:lstStyle/>
          <a:p>
            <a:pPr>
              <a:lnSpc>
                <a:spcPts val="3639"/>
              </a:lnSpc>
            </a:pPr>
            <a:r>
              <a:rPr lang="en-US" sz="2799">
                <a:solidFill>
                  <a:srgbClr val="191919"/>
                </a:solidFill>
                <a:latin typeface="Open Sauce"/>
              </a:rPr>
              <a:t>Big Data has the capability of shortening supply chains and enabling retailers to obtain a competitive advantage. </a:t>
            </a:r>
          </a:p>
          <a:p>
            <a:pPr>
              <a:lnSpc>
                <a:spcPts val="3639"/>
              </a:lnSpc>
            </a:pPr>
            <a:r>
              <a:rPr lang="en-US" sz="2799">
                <a:solidFill>
                  <a:srgbClr val="191919"/>
                </a:solidFill>
                <a:latin typeface="Open Sauce"/>
              </a:rPr>
              <a:t>Zara exploits real-time sales statistics, blog posts and social media data to rush emerging trends to market. They capitalized on a dress by Beyonce, on the opening night of her world tour. Big Data analytics allowed Zara to design, manufacture and profit from this positive social media buzz before the end of Beyonce’s tour. </a:t>
            </a:r>
          </a:p>
          <a:p>
            <a:pPr>
              <a:lnSpc>
                <a:spcPts val="3639"/>
              </a:lnSpc>
            </a:pPr>
            <a:r>
              <a:rPr lang="en-US" sz="2799">
                <a:solidFill>
                  <a:srgbClr val="191919"/>
                </a:solidFill>
                <a:latin typeface="Open Sauce"/>
              </a:rPr>
              <a:t>H&amp;M using insights from Big Data and AI to create more flexible and faster supply chains. </a:t>
            </a:r>
          </a:p>
          <a:p>
            <a:pPr>
              <a:lnSpc>
                <a:spcPts val="3640"/>
              </a:lnSpc>
            </a:pP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716394" y="469365"/>
            <a:ext cx="8208946" cy="6029844"/>
          </a:xfrm>
          <a:prstGeom prst="rect">
            <a:avLst/>
          </a:prstGeom>
        </p:spPr>
      </p:pic>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233805"/>
            <a:ext cx="9142736" cy="7800340"/>
          </a:xfrm>
          <a:prstGeom prst="rect">
            <a:avLst/>
          </a:prstGeom>
        </p:spPr>
        <p:txBody>
          <a:bodyPr anchor="t" rtlCol="false" tIns="0" lIns="0" bIns="0" rIns="0">
            <a:spAutoFit/>
          </a:bodyPr>
          <a:lstStyle/>
          <a:p>
            <a:pPr>
              <a:lnSpc>
                <a:spcPts val="3273"/>
              </a:lnSpc>
            </a:pPr>
            <a:r>
              <a:rPr lang="en-US" sz="2518">
                <a:solidFill>
                  <a:srgbClr val="191919"/>
                </a:solidFill>
                <a:latin typeface="Open Sauce"/>
              </a:rPr>
              <a:t>However, realizing the potential of Big Data is easier said than done. The successful implementation of Big Data in the fashion industry is likely to be prohibited by several challenges, which should be carefully considered by fashion industry managers and practitioners considering the adoption and implementation of Big Data analytics. </a:t>
            </a:r>
          </a:p>
          <a:p>
            <a:pPr>
              <a:lnSpc>
                <a:spcPts val="3273"/>
              </a:lnSpc>
            </a:pPr>
            <a:r>
              <a:rPr lang="en-US" sz="2518">
                <a:solidFill>
                  <a:srgbClr val="191919"/>
                </a:solidFill>
                <a:latin typeface="Open Sauce"/>
              </a:rPr>
              <a:t>First and foremost, the enactment of General Data Protection Regulation is a major concern for fashion companies </a:t>
            </a:r>
          </a:p>
          <a:p>
            <a:pPr>
              <a:lnSpc>
                <a:spcPts val="3273"/>
              </a:lnSpc>
            </a:pPr>
            <a:r>
              <a:rPr lang="en-US" sz="2518">
                <a:solidFill>
                  <a:srgbClr val="191919"/>
                </a:solidFill>
                <a:latin typeface="Open Sauce"/>
              </a:rPr>
              <a:t>Secondly, fashion graduates may lack the technical competence required to make sense of Big Data know-how could be difficult. </a:t>
            </a:r>
          </a:p>
          <a:p>
            <a:pPr>
              <a:lnSpc>
                <a:spcPts val="3273"/>
              </a:lnSpc>
            </a:pPr>
            <a:r>
              <a:rPr lang="en-US" sz="2518">
                <a:solidFill>
                  <a:srgbClr val="191919"/>
                </a:solidFill>
                <a:latin typeface="Open Sauce"/>
              </a:rPr>
              <a:t>Thirdly, there is an ever-increasing need for fashion graduates to be more data-savvy. </a:t>
            </a:r>
          </a:p>
          <a:p>
            <a:pPr>
              <a:lnSpc>
                <a:spcPts val="3273"/>
              </a:lnSpc>
            </a:pPr>
            <a:r>
              <a:rPr lang="en-US" sz="2518">
                <a:solidFill>
                  <a:srgbClr val="191919"/>
                </a:solidFill>
                <a:latin typeface="Open Sauce"/>
              </a:rPr>
              <a:t>Fourth, access to fashion data is rare </a:t>
            </a:r>
          </a:p>
          <a:p>
            <a:pPr>
              <a:lnSpc>
                <a:spcPts val="3273"/>
              </a:lnSpc>
            </a:pPr>
            <a:r>
              <a:rPr lang="en-US" sz="2518">
                <a:solidFill>
                  <a:srgbClr val="191919"/>
                </a:solidFill>
                <a:latin typeface="Open Sauce"/>
              </a:rPr>
              <a:t>Finally, as more fashion brands begin to accept Big Data, it is imperative that they understand the importance of both AI and human resources </a:t>
            </a:r>
          </a:p>
          <a:p>
            <a:pPr>
              <a:lnSpc>
                <a:spcPts val="327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479416" y="1759915"/>
            <a:ext cx="7110084" cy="6153455"/>
          </a:xfrm>
          <a:prstGeom prst="rect">
            <a:avLst/>
          </a:prstGeom>
        </p:spPr>
      </p:pic>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74527" y="4168140"/>
            <a:ext cx="16938947" cy="5090160"/>
          </a:xfrm>
          <a:prstGeom prst="rect">
            <a:avLst/>
          </a:prstGeom>
        </p:spPr>
        <p:txBody>
          <a:bodyPr anchor="t" rtlCol="false" tIns="0" lIns="0" bIns="0" rIns="0">
            <a:spAutoFit/>
          </a:bodyPr>
          <a:lstStyle/>
          <a:p>
            <a:pPr algn="ctr">
              <a:lnSpc>
                <a:spcPts val="5040"/>
              </a:lnSpc>
            </a:pPr>
          </a:p>
          <a:p>
            <a:pPr algn="ctr">
              <a:lnSpc>
                <a:spcPts val="5040"/>
              </a:lnSpc>
            </a:pPr>
          </a:p>
          <a:p>
            <a:pPr algn="ctr">
              <a:lnSpc>
                <a:spcPts val="5040"/>
              </a:lnSpc>
            </a:pPr>
            <a:r>
              <a:rPr lang="en-US" sz="3600">
                <a:solidFill>
                  <a:srgbClr val="341919"/>
                </a:solidFill>
                <a:latin typeface="Belleza"/>
              </a:rPr>
              <a:t> Big Data can potentially provide great benefits to fashion retailers. </a:t>
            </a:r>
          </a:p>
          <a:p>
            <a:pPr algn="ctr">
              <a:lnSpc>
                <a:spcPts val="5040"/>
              </a:lnSpc>
            </a:pPr>
            <a:r>
              <a:rPr lang="en-US" sz="3600">
                <a:solidFill>
                  <a:srgbClr val="341919"/>
                </a:solidFill>
                <a:latin typeface="Belleza"/>
              </a:rPr>
              <a:t>But the fashion industry has a long way to go before utilizing Big Data effectively in day-to-day operations. For fashion industry which owns a long and proud history of being at the forefront of creative trends with the revolutionary ideas in designs, this is the time to get more and more fashionable with Big Data.</a:t>
            </a:r>
          </a:p>
          <a:p>
            <a:pPr algn="ctr">
              <a:lnSpc>
                <a:spcPts val="5040"/>
              </a:lnSpc>
              <a:spcBef>
                <a:spcPct val="0"/>
              </a:spcBef>
            </a:pPr>
          </a:p>
        </p:txBody>
      </p:sp>
      <p:sp>
        <p:nvSpPr>
          <p:cNvPr name="TextBox 3" id="3"/>
          <p:cNvSpPr txBox="true"/>
          <p:nvPr/>
        </p:nvSpPr>
        <p:spPr>
          <a:xfrm rot="0">
            <a:off x="8740255" y="1748437"/>
            <a:ext cx="6340455" cy="1531735"/>
          </a:xfrm>
          <a:prstGeom prst="rect">
            <a:avLst/>
          </a:prstGeom>
        </p:spPr>
        <p:txBody>
          <a:bodyPr anchor="t" rtlCol="false" tIns="0" lIns="0" bIns="0" rIns="0">
            <a:spAutoFit/>
          </a:bodyPr>
          <a:lstStyle/>
          <a:p>
            <a:pPr algn="ctr">
              <a:lnSpc>
                <a:spcPts val="12000"/>
              </a:lnSpc>
            </a:pPr>
            <a:r>
              <a:rPr lang="en-US" sz="10000">
                <a:solidFill>
                  <a:srgbClr val="000000"/>
                </a:solidFill>
                <a:latin typeface="Moontime Italics"/>
              </a:rPr>
              <a:t>Conclusion</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827181" y="1028700"/>
            <a:ext cx="4389637" cy="3918749"/>
          </a:xfrm>
          <a:prstGeom prst="rect">
            <a:avLst/>
          </a:prstGeom>
        </p:spPr>
      </p:pic>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2682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8036405">
            <a:off x="-657646" y="3360989"/>
            <a:ext cx="21049840" cy="2495131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0073860">
            <a:off x="-10968728" y="-14559003"/>
            <a:ext cx="31044605" cy="21053887"/>
          </a:xfrm>
          <a:prstGeom prst="rect">
            <a:avLst/>
          </a:prstGeom>
        </p:spPr>
      </p:pic>
      <p:sp>
        <p:nvSpPr>
          <p:cNvPr name="TextBox 4" id="4"/>
          <p:cNvSpPr txBox="true"/>
          <p:nvPr/>
        </p:nvSpPr>
        <p:spPr>
          <a:xfrm rot="0">
            <a:off x="2216775" y="2770416"/>
            <a:ext cx="13219450" cy="5424039"/>
          </a:xfrm>
          <a:prstGeom prst="rect">
            <a:avLst/>
          </a:prstGeom>
        </p:spPr>
        <p:txBody>
          <a:bodyPr anchor="t" rtlCol="false" tIns="0" lIns="0" bIns="0" rIns="0">
            <a:spAutoFit/>
          </a:bodyPr>
          <a:lstStyle/>
          <a:p>
            <a:pPr algn="ctr">
              <a:lnSpc>
                <a:spcPts val="6102"/>
              </a:lnSpc>
            </a:pPr>
            <a:r>
              <a:rPr lang="en-US" sz="5400">
                <a:solidFill>
                  <a:srgbClr val="FFFFFF"/>
                </a:solidFill>
                <a:latin typeface="Belleza"/>
              </a:rPr>
              <a:t>References</a:t>
            </a:r>
          </a:p>
          <a:p>
            <a:pPr algn="ctr">
              <a:lnSpc>
                <a:spcPts val="6102"/>
              </a:lnSpc>
            </a:pPr>
            <a:r>
              <a:rPr lang="en-US" sz="5400">
                <a:solidFill>
                  <a:srgbClr val="FFFFFF"/>
                </a:solidFill>
                <a:latin typeface="Belleza"/>
              </a:rPr>
              <a:t>Silva, E. S., Hassani, H., &amp; Madsen, D. Ø. (2019). Big data in fashion: transforming the retail sector. Journal of Business Strategy, 41(4), 21–27. </a:t>
            </a:r>
            <a:r>
              <a:rPr lang="en-US" sz="5400">
                <a:solidFill>
                  <a:srgbClr val="FFFFFF"/>
                </a:solidFill>
                <a:latin typeface="Belleza"/>
              </a:rPr>
              <a:t>https://doi.org/10.1108/jbs-04-2019-0062</a:t>
            </a:r>
          </a:p>
          <a:p>
            <a:pPr algn="ctr">
              <a:lnSpc>
                <a:spcPts val="6101"/>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498493">
            <a:off x="9913914" y="-10130599"/>
            <a:ext cx="21049840" cy="24951319"/>
          </a:xfrm>
          <a:prstGeom prst="rect">
            <a:avLst/>
          </a:prstGeom>
        </p:spPr>
      </p:pic>
      <p:sp>
        <p:nvSpPr>
          <p:cNvPr name="TextBox 3" id="3"/>
          <p:cNvSpPr txBox="true"/>
          <p:nvPr/>
        </p:nvSpPr>
        <p:spPr>
          <a:xfrm rot="0">
            <a:off x="1663287" y="4383548"/>
            <a:ext cx="8408562" cy="5636895"/>
          </a:xfrm>
          <a:prstGeom prst="rect">
            <a:avLst/>
          </a:prstGeom>
        </p:spPr>
        <p:txBody>
          <a:bodyPr anchor="t" rtlCol="false" tIns="0" lIns="0" bIns="0" rIns="0">
            <a:spAutoFit/>
          </a:bodyPr>
          <a:lstStyle/>
          <a:p>
            <a:pPr>
              <a:lnSpc>
                <a:spcPts val="3359"/>
              </a:lnSpc>
            </a:pPr>
          </a:p>
          <a:p>
            <a:pPr>
              <a:lnSpc>
                <a:spcPts val="4199"/>
              </a:lnSpc>
            </a:pPr>
            <a:r>
              <a:rPr lang="en-US" sz="2999">
                <a:solidFill>
                  <a:srgbClr val="341919"/>
                </a:solidFill>
                <a:latin typeface="IBM Plex Sans Hebrew Text Bold"/>
              </a:rPr>
              <a:t>Big Data is disrupting the fashion retail industry and revolutionizing the traditional fashion business models. To increase profitability and boost operations, leading fashion brands and start-ups are now actively utilizing Big Data analytics. In fiscal time when the economic conditions are a threat for fashion retailers to survive, Big Data can improve profitability and the chances of durability.</a:t>
            </a:r>
          </a:p>
          <a:p>
            <a:pPr>
              <a:lnSpc>
                <a:spcPts val="4199"/>
              </a:lnSpc>
              <a:spcBef>
                <a:spcPct val="0"/>
              </a:spcBef>
            </a:pPr>
          </a:p>
        </p:txBody>
      </p:sp>
      <p:grpSp>
        <p:nvGrpSpPr>
          <p:cNvPr name="Group 4" id="4"/>
          <p:cNvGrpSpPr/>
          <p:nvPr/>
        </p:nvGrpSpPr>
        <p:grpSpPr>
          <a:xfrm rot="0">
            <a:off x="1663287" y="1588388"/>
            <a:ext cx="15596013" cy="2842785"/>
            <a:chOff x="0" y="0"/>
            <a:chExt cx="20794683" cy="3790380"/>
          </a:xfrm>
        </p:grpSpPr>
        <p:sp>
          <p:nvSpPr>
            <p:cNvPr name="TextBox 5" id="5"/>
            <p:cNvSpPr txBox="true"/>
            <p:nvPr/>
          </p:nvSpPr>
          <p:spPr>
            <a:xfrm rot="0">
              <a:off x="0" y="114300"/>
              <a:ext cx="20794683" cy="1183452"/>
            </a:xfrm>
            <a:prstGeom prst="rect">
              <a:avLst/>
            </a:prstGeom>
          </p:spPr>
          <p:txBody>
            <a:bodyPr anchor="t" rtlCol="false" tIns="0" lIns="0" bIns="0" rIns="0">
              <a:spAutoFit/>
            </a:bodyPr>
            <a:lstStyle/>
            <a:p>
              <a:pPr>
                <a:lnSpc>
                  <a:spcPts val="6400"/>
                </a:lnSpc>
              </a:pPr>
              <a:r>
                <a:rPr lang="en-US" sz="6400">
                  <a:solidFill>
                    <a:srgbClr val="FF9367"/>
                  </a:solidFill>
                  <a:latin typeface="Belleza Bold Italics"/>
                </a:rPr>
                <a:t>Data Management</a:t>
              </a:r>
            </a:p>
          </p:txBody>
        </p:sp>
        <p:sp>
          <p:nvSpPr>
            <p:cNvPr name="TextBox 6" id="6"/>
            <p:cNvSpPr txBox="true"/>
            <p:nvPr/>
          </p:nvSpPr>
          <p:spPr>
            <a:xfrm rot="0">
              <a:off x="0" y="1057032"/>
              <a:ext cx="20794683" cy="2733347"/>
            </a:xfrm>
            <a:prstGeom prst="rect">
              <a:avLst/>
            </a:prstGeom>
          </p:spPr>
          <p:txBody>
            <a:bodyPr anchor="t" rtlCol="false" tIns="0" lIns="0" bIns="0" rIns="0">
              <a:spAutoFit/>
            </a:bodyPr>
            <a:lstStyle/>
            <a:p>
              <a:pPr>
                <a:lnSpc>
                  <a:spcPts val="6248"/>
                </a:lnSpc>
              </a:pPr>
            </a:p>
            <a:p>
              <a:pPr>
                <a:lnSpc>
                  <a:spcPts val="6248"/>
                </a:lnSpc>
              </a:pPr>
              <a:r>
                <a:rPr lang="en-US" sz="8800">
                  <a:solidFill>
                    <a:srgbClr val="000000"/>
                  </a:solidFill>
                  <a:latin typeface="Moontime"/>
                </a:rPr>
                <a:t>Big Data in fashion: transforming the retail sector</a:t>
              </a:r>
            </a:p>
            <a:p>
              <a:pPr>
                <a:lnSpc>
                  <a:spcPts val="2982"/>
                </a:lnSpc>
              </a:pP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2961456">
            <a:off x="-12755584" y="-8987600"/>
            <a:ext cx="21049840" cy="24951319"/>
          </a:xfrm>
          <a:prstGeom prst="rect">
            <a:avLst/>
          </a:prstGeom>
        </p:spPr>
      </p:pic>
      <p:sp>
        <p:nvSpPr>
          <p:cNvPr name="TextBox 3" id="3"/>
          <p:cNvSpPr txBox="true"/>
          <p:nvPr/>
        </p:nvSpPr>
        <p:spPr>
          <a:xfrm rot="0">
            <a:off x="8118169" y="5009727"/>
            <a:ext cx="8408562" cy="2333625"/>
          </a:xfrm>
          <a:prstGeom prst="rect">
            <a:avLst/>
          </a:prstGeom>
        </p:spPr>
        <p:txBody>
          <a:bodyPr anchor="t" rtlCol="false" tIns="0" lIns="0" bIns="0" rIns="0">
            <a:spAutoFit/>
          </a:bodyPr>
          <a:lstStyle/>
          <a:p>
            <a:pPr>
              <a:lnSpc>
                <a:spcPts val="5039"/>
              </a:lnSpc>
              <a:spcBef>
                <a:spcPct val="0"/>
              </a:spcBef>
            </a:pPr>
            <a:r>
              <a:rPr lang="en-US" sz="3599">
                <a:solidFill>
                  <a:srgbClr val="341919"/>
                </a:solidFill>
                <a:latin typeface="IBM Plex Sans Hebrew Text Bold"/>
              </a:rPr>
              <a:t>Directing in designing, </a:t>
            </a:r>
          </a:p>
          <a:p>
            <a:pPr>
              <a:lnSpc>
                <a:spcPts val="5039"/>
              </a:lnSpc>
              <a:spcBef>
                <a:spcPct val="0"/>
              </a:spcBef>
            </a:pPr>
            <a:r>
              <a:rPr lang="en-US" sz="3599">
                <a:solidFill>
                  <a:srgbClr val="341919"/>
                </a:solidFill>
                <a:latin typeface="IBM Plex Sans Hebrew Text Bold"/>
              </a:rPr>
              <a:t>Buying</a:t>
            </a:r>
          </a:p>
          <a:p>
            <a:pPr>
              <a:lnSpc>
                <a:spcPts val="5039"/>
              </a:lnSpc>
              <a:spcBef>
                <a:spcPct val="0"/>
              </a:spcBef>
            </a:pPr>
            <a:r>
              <a:rPr lang="en-US" sz="3599">
                <a:solidFill>
                  <a:srgbClr val="341919"/>
                </a:solidFill>
                <a:latin typeface="IBM Plex Sans Hebrew Text Bold"/>
              </a:rPr>
              <a:t>Merchandising</a:t>
            </a:r>
          </a:p>
          <a:p>
            <a:pPr>
              <a:lnSpc>
                <a:spcPts val="3359"/>
              </a:lnSpc>
              <a:spcBef>
                <a:spcPct val="0"/>
              </a:spcBef>
            </a:pPr>
          </a:p>
        </p:txBody>
      </p:sp>
      <p:grpSp>
        <p:nvGrpSpPr>
          <p:cNvPr name="Group 4" id="4"/>
          <p:cNvGrpSpPr/>
          <p:nvPr/>
        </p:nvGrpSpPr>
        <p:grpSpPr>
          <a:xfrm rot="0">
            <a:off x="8118169" y="719454"/>
            <a:ext cx="10169831" cy="4395471"/>
            <a:chOff x="0" y="0"/>
            <a:chExt cx="13559775" cy="5860627"/>
          </a:xfrm>
        </p:grpSpPr>
        <p:sp>
          <p:nvSpPr>
            <p:cNvPr name="TextBox 5" id="5"/>
            <p:cNvSpPr txBox="true"/>
            <p:nvPr/>
          </p:nvSpPr>
          <p:spPr>
            <a:xfrm rot="0">
              <a:off x="0" y="114300"/>
              <a:ext cx="13559775" cy="5746327"/>
            </a:xfrm>
            <a:prstGeom prst="rect">
              <a:avLst/>
            </a:prstGeom>
          </p:spPr>
          <p:txBody>
            <a:bodyPr anchor="t" rtlCol="false" tIns="0" lIns="0" bIns="0" rIns="0">
              <a:spAutoFit/>
            </a:bodyPr>
            <a:lstStyle/>
            <a:p>
              <a:pPr>
                <a:lnSpc>
                  <a:spcPts val="6400"/>
                </a:lnSpc>
              </a:pPr>
            </a:p>
            <a:p>
              <a:pPr>
                <a:lnSpc>
                  <a:spcPts val="6400"/>
                </a:lnSpc>
              </a:pPr>
            </a:p>
            <a:p>
              <a:pPr>
                <a:lnSpc>
                  <a:spcPts val="5200"/>
                </a:lnSpc>
              </a:pPr>
              <a:r>
                <a:rPr lang="en-US" sz="5200">
                  <a:solidFill>
                    <a:srgbClr val="FF9367"/>
                  </a:solidFill>
                  <a:latin typeface="Belleza Bold Italics"/>
                </a:rPr>
                <a:t>The fashion industry traditionally has relied heavily on intelligence and creativity for:</a:t>
              </a:r>
            </a:p>
            <a:p>
              <a:pPr>
                <a:lnSpc>
                  <a:spcPts val="5200"/>
                </a:lnSpc>
              </a:pPr>
            </a:p>
          </p:txBody>
        </p:sp>
        <p:sp>
          <p:nvSpPr>
            <p:cNvPr name="TextBox 6" id="6"/>
            <p:cNvSpPr txBox="true"/>
            <p:nvPr/>
          </p:nvSpPr>
          <p:spPr>
            <a:xfrm rot="0">
              <a:off x="0" y="733182"/>
              <a:ext cx="13559775" cy="2455664"/>
            </a:xfrm>
            <a:prstGeom prst="rect">
              <a:avLst/>
            </a:prstGeom>
          </p:spPr>
          <p:txBody>
            <a:bodyPr anchor="t" rtlCol="false" tIns="0" lIns="0" bIns="0" rIns="0">
              <a:spAutoFit/>
            </a:bodyPr>
            <a:lstStyle/>
            <a:p>
              <a:pPr>
                <a:lnSpc>
                  <a:spcPts val="14238"/>
                </a:lnSpc>
              </a:pPr>
            </a:p>
          </p:txBody>
        </p:sp>
      </p:grpSp>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672688" y="4318690"/>
            <a:ext cx="6006648" cy="4516277"/>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343593"/>
            <a:ext cx="7398595" cy="3619500"/>
          </a:xfrm>
          <a:prstGeom prst="rect">
            <a:avLst/>
          </a:prstGeom>
        </p:spPr>
        <p:txBody>
          <a:bodyPr anchor="t" rtlCol="false" tIns="0" lIns="0" bIns="0" rIns="0">
            <a:spAutoFit/>
          </a:bodyPr>
          <a:lstStyle/>
          <a:p>
            <a:pPr>
              <a:lnSpc>
                <a:spcPts val="5640"/>
              </a:lnSpc>
            </a:pPr>
            <a:r>
              <a:rPr lang="en-US" sz="4700">
                <a:solidFill>
                  <a:srgbClr val="191919"/>
                </a:solidFill>
                <a:latin typeface="Open Sauce Bold"/>
              </a:rPr>
              <a:t>The fashion industry can apply Big Data for different purposes, comprising:</a:t>
            </a:r>
          </a:p>
          <a:p>
            <a:pPr>
              <a:lnSpc>
                <a:spcPts val="6000"/>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427295" y="1568732"/>
            <a:ext cx="8222039" cy="3169222"/>
          </a:xfrm>
          <a:prstGeom prst="rect">
            <a:avLst/>
          </a:prstGeom>
        </p:spPr>
      </p:pic>
      <p:sp>
        <p:nvSpPr>
          <p:cNvPr name="TextBox 4" id="4"/>
          <p:cNvSpPr txBox="true"/>
          <p:nvPr/>
        </p:nvSpPr>
        <p:spPr>
          <a:xfrm rot="0">
            <a:off x="12047117" y="7078789"/>
            <a:ext cx="2457578" cy="1577975"/>
          </a:xfrm>
          <a:prstGeom prst="rect">
            <a:avLst/>
          </a:prstGeom>
        </p:spPr>
        <p:txBody>
          <a:bodyPr anchor="t" rtlCol="false" tIns="0" lIns="0" bIns="0" rIns="0">
            <a:spAutoFit/>
          </a:bodyPr>
          <a:lstStyle/>
          <a:p>
            <a:pPr algn="ctr">
              <a:lnSpc>
                <a:spcPts val="3189"/>
              </a:lnSpc>
            </a:pPr>
            <a:r>
              <a:rPr lang="en-US" sz="2199">
                <a:solidFill>
                  <a:srgbClr val="191919"/>
                </a:solidFill>
                <a:latin typeface="Open Sauce"/>
              </a:rPr>
              <a:t>Measuring influencers’ impact </a:t>
            </a:r>
          </a:p>
          <a:p>
            <a:pPr algn="ctr">
              <a:lnSpc>
                <a:spcPts val="3190"/>
              </a:lnSpc>
            </a:pPr>
          </a:p>
        </p:txBody>
      </p:sp>
      <p:sp>
        <p:nvSpPr>
          <p:cNvPr name="TextBox 5" id="5"/>
          <p:cNvSpPr txBox="true"/>
          <p:nvPr/>
        </p:nvSpPr>
        <p:spPr>
          <a:xfrm rot="0">
            <a:off x="9306609" y="7078789"/>
            <a:ext cx="2457578" cy="1177925"/>
          </a:xfrm>
          <a:prstGeom prst="rect">
            <a:avLst/>
          </a:prstGeom>
        </p:spPr>
        <p:txBody>
          <a:bodyPr anchor="t" rtlCol="false" tIns="0" lIns="0" bIns="0" rIns="0">
            <a:spAutoFit/>
          </a:bodyPr>
          <a:lstStyle/>
          <a:p>
            <a:pPr algn="ctr">
              <a:lnSpc>
                <a:spcPts val="3189"/>
              </a:lnSpc>
            </a:pPr>
            <a:r>
              <a:rPr lang="en-US" sz="2199">
                <a:solidFill>
                  <a:srgbClr val="191919"/>
                </a:solidFill>
                <a:latin typeface="Open Sauce"/>
              </a:rPr>
              <a:t>Lifting new designers</a:t>
            </a:r>
          </a:p>
          <a:p>
            <a:pPr algn="ctr">
              <a:lnSpc>
                <a:spcPts val="3190"/>
              </a:lnSpc>
            </a:pPr>
          </a:p>
        </p:txBody>
      </p:sp>
      <p:sp>
        <p:nvSpPr>
          <p:cNvPr name="TextBox 6" id="6"/>
          <p:cNvSpPr txBox="true"/>
          <p:nvPr/>
        </p:nvSpPr>
        <p:spPr>
          <a:xfrm rot="0">
            <a:off x="6547434" y="7078789"/>
            <a:ext cx="2457578" cy="1177925"/>
          </a:xfrm>
          <a:prstGeom prst="rect">
            <a:avLst/>
          </a:prstGeom>
        </p:spPr>
        <p:txBody>
          <a:bodyPr anchor="t" rtlCol="false" tIns="0" lIns="0" bIns="0" rIns="0">
            <a:spAutoFit/>
          </a:bodyPr>
          <a:lstStyle/>
          <a:p>
            <a:pPr algn="ctr">
              <a:lnSpc>
                <a:spcPts val="3189"/>
              </a:lnSpc>
            </a:pPr>
            <a:r>
              <a:rPr lang="en-US" sz="2199">
                <a:solidFill>
                  <a:srgbClr val="191919"/>
                </a:solidFill>
                <a:latin typeface="Open Sauce"/>
              </a:rPr>
              <a:t>Converting high ticket purchases </a:t>
            </a:r>
          </a:p>
          <a:p>
            <a:pPr algn="ctr">
              <a:lnSpc>
                <a:spcPts val="3190"/>
              </a:lnSpc>
            </a:pPr>
          </a:p>
        </p:txBody>
      </p:sp>
      <p:sp>
        <p:nvSpPr>
          <p:cNvPr name="TextBox 7" id="7"/>
          <p:cNvSpPr txBox="true"/>
          <p:nvPr/>
        </p:nvSpPr>
        <p:spPr>
          <a:xfrm rot="0">
            <a:off x="3783304" y="7078789"/>
            <a:ext cx="2457578" cy="1177925"/>
          </a:xfrm>
          <a:prstGeom prst="rect">
            <a:avLst/>
          </a:prstGeom>
        </p:spPr>
        <p:txBody>
          <a:bodyPr anchor="t" rtlCol="false" tIns="0" lIns="0" bIns="0" rIns="0">
            <a:spAutoFit/>
          </a:bodyPr>
          <a:lstStyle/>
          <a:p>
            <a:pPr algn="ctr">
              <a:lnSpc>
                <a:spcPts val="3189"/>
              </a:lnSpc>
            </a:pPr>
            <a:r>
              <a:rPr lang="en-US" sz="2199">
                <a:solidFill>
                  <a:srgbClr val="191919"/>
                </a:solidFill>
                <a:latin typeface="Open Sauce"/>
              </a:rPr>
              <a:t>Understanding the consumer</a:t>
            </a:r>
          </a:p>
          <a:p>
            <a:pPr algn="ctr">
              <a:lnSpc>
                <a:spcPts val="3190"/>
              </a:lnSpc>
            </a:pPr>
          </a:p>
        </p:txBody>
      </p:sp>
      <p:sp>
        <p:nvSpPr>
          <p:cNvPr name="TextBox 8" id="8"/>
          <p:cNvSpPr txBox="true"/>
          <p:nvPr/>
        </p:nvSpPr>
        <p:spPr>
          <a:xfrm rot="0">
            <a:off x="1028700" y="7078789"/>
            <a:ext cx="2457578" cy="777875"/>
          </a:xfrm>
          <a:prstGeom prst="rect">
            <a:avLst/>
          </a:prstGeom>
        </p:spPr>
        <p:txBody>
          <a:bodyPr anchor="t" rtlCol="false" tIns="0" lIns="0" bIns="0" rIns="0">
            <a:spAutoFit/>
          </a:bodyPr>
          <a:lstStyle/>
          <a:p>
            <a:pPr algn="ctr">
              <a:lnSpc>
                <a:spcPts val="3189"/>
              </a:lnSpc>
            </a:pPr>
            <a:r>
              <a:rPr lang="en-US" sz="2199">
                <a:solidFill>
                  <a:srgbClr val="191919"/>
                </a:solidFill>
                <a:latin typeface="Open Sauce"/>
              </a:rPr>
              <a:t>Trend analysis </a:t>
            </a:r>
          </a:p>
          <a:p>
            <a:pPr algn="ctr">
              <a:lnSpc>
                <a:spcPts val="3190"/>
              </a:lnSpc>
            </a:pPr>
          </a:p>
        </p:txBody>
      </p:sp>
      <p:sp>
        <p:nvSpPr>
          <p:cNvPr name="TextBox 9" id="9"/>
          <p:cNvSpPr txBox="true"/>
          <p:nvPr/>
        </p:nvSpPr>
        <p:spPr>
          <a:xfrm rot="0">
            <a:off x="14943119" y="7078789"/>
            <a:ext cx="2457578" cy="1177925"/>
          </a:xfrm>
          <a:prstGeom prst="rect">
            <a:avLst/>
          </a:prstGeom>
        </p:spPr>
        <p:txBody>
          <a:bodyPr anchor="t" rtlCol="false" tIns="0" lIns="0" bIns="0" rIns="0">
            <a:spAutoFit/>
          </a:bodyPr>
          <a:lstStyle/>
          <a:p>
            <a:pPr algn="ctr">
              <a:lnSpc>
                <a:spcPts val="3189"/>
              </a:lnSpc>
            </a:pPr>
            <a:r>
              <a:rPr lang="en-US" sz="2199">
                <a:solidFill>
                  <a:srgbClr val="191919"/>
                </a:solidFill>
                <a:latin typeface="Open Sauce"/>
              </a:rPr>
              <a:t>Improving cross-selling </a:t>
            </a:r>
          </a:p>
          <a:p>
            <a:pPr algn="ctr">
              <a:lnSpc>
                <a:spcPts val="3190"/>
              </a:lnSpc>
            </a:pPr>
          </a:p>
        </p:txBody>
      </p:sp>
      <p:sp>
        <p:nvSpPr>
          <p:cNvPr name="TextBox 10" id="10"/>
          <p:cNvSpPr txBox="true"/>
          <p:nvPr/>
        </p:nvSpPr>
        <p:spPr>
          <a:xfrm rot="0">
            <a:off x="1028700" y="5095875"/>
            <a:ext cx="2457578" cy="1177925"/>
          </a:xfrm>
          <a:prstGeom prst="rect">
            <a:avLst/>
          </a:prstGeom>
        </p:spPr>
        <p:txBody>
          <a:bodyPr anchor="t" rtlCol="false" tIns="0" lIns="0" bIns="0" rIns="0">
            <a:spAutoFit/>
          </a:bodyPr>
          <a:lstStyle/>
          <a:p>
            <a:pPr algn="ctr">
              <a:lnSpc>
                <a:spcPts val="3189"/>
              </a:lnSpc>
            </a:pPr>
            <a:r>
              <a:rPr lang="en-US" sz="2199">
                <a:solidFill>
                  <a:srgbClr val="191919"/>
                </a:solidFill>
                <a:latin typeface="Open Sauce"/>
              </a:rPr>
              <a:t>Market identification </a:t>
            </a:r>
          </a:p>
          <a:p>
            <a:pPr algn="ctr">
              <a:lnSpc>
                <a:spcPts val="319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458752" y="4168140"/>
            <a:ext cx="8906197" cy="5090160"/>
          </a:xfrm>
          <a:prstGeom prst="rect">
            <a:avLst/>
          </a:prstGeom>
        </p:spPr>
        <p:txBody>
          <a:bodyPr anchor="t" rtlCol="false" tIns="0" lIns="0" bIns="0" rIns="0">
            <a:spAutoFit/>
          </a:bodyPr>
          <a:lstStyle/>
          <a:p>
            <a:pPr>
              <a:lnSpc>
                <a:spcPts val="5040"/>
              </a:lnSpc>
            </a:pPr>
            <a:r>
              <a:rPr lang="en-US" sz="3600">
                <a:solidFill>
                  <a:srgbClr val="341919"/>
                </a:solidFill>
                <a:latin typeface="Belleza"/>
              </a:rPr>
              <a:t>Trend prediction</a:t>
            </a:r>
          </a:p>
          <a:p>
            <a:pPr>
              <a:lnSpc>
                <a:spcPts val="5040"/>
              </a:lnSpc>
            </a:pPr>
            <a:r>
              <a:rPr lang="en-US" sz="3600">
                <a:solidFill>
                  <a:srgbClr val="341919"/>
                </a:solidFill>
                <a:latin typeface="Belleza"/>
              </a:rPr>
              <a:t>Waste reduction</a:t>
            </a:r>
          </a:p>
          <a:p>
            <a:pPr>
              <a:lnSpc>
                <a:spcPts val="5040"/>
              </a:lnSpc>
            </a:pPr>
            <a:r>
              <a:rPr lang="en-US" sz="3600">
                <a:solidFill>
                  <a:srgbClr val="341919"/>
                </a:solidFill>
                <a:latin typeface="Belleza"/>
              </a:rPr>
              <a:t>Consumer experience</a:t>
            </a:r>
          </a:p>
          <a:p>
            <a:pPr>
              <a:lnSpc>
                <a:spcPts val="5040"/>
              </a:lnSpc>
            </a:pPr>
            <a:r>
              <a:rPr lang="en-US" sz="3600">
                <a:solidFill>
                  <a:srgbClr val="341919"/>
                </a:solidFill>
                <a:latin typeface="Belleza"/>
              </a:rPr>
              <a:t>Consumer engagement and marketing</a:t>
            </a:r>
          </a:p>
          <a:p>
            <a:pPr>
              <a:lnSpc>
                <a:spcPts val="5040"/>
              </a:lnSpc>
            </a:pPr>
            <a:r>
              <a:rPr lang="en-US" sz="3600">
                <a:solidFill>
                  <a:srgbClr val="341919"/>
                </a:solidFill>
                <a:latin typeface="Belleza"/>
              </a:rPr>
              <a:t>Better quality control, </a:t>
            </a:r>
          </a:p>
          <a:p>
            <a:pPr>
              <a:lnSpc>
                <a:spcPts val="5040"/>
              </a:lnSpc>
            </a:pPr>
            <a:r>
              <a:rPr lang="en-US" sz="3600">
                <a:solidFill>
                  <a:srgbClr val="341919"/>
                </a:solidFill>
                <a:latin typeface="Belleza"/>
              </a:rPr>
              <a:t>Less counterfeits and </a:t>
            </a:r>
          </a:p>
          <a:p>
            <a:pPr>
              <a:lnSpc>
                <a:spcPts val="5040"/>
              </a:lnSpc>
            </a:pPr>
            <a:r>
              <a:rPr lang="en-US" sz="3600">
                <a:solidFill>
                  <a:srgbClr val="341919"/>
                </a:solidFill>
                <a:latin typeface="Belleza"/>
              </a:rPr>
              <a:t>Shortening of supply chains</a:t>
            </a:r>
          </a:p>
          <a:p>
            <a:pPr algn="ctr">
              <a:lnSpc>
                <a:spcPts val="5040"/>
              </a:lnSpc>
              <a:spcBef>
                <a:spcPct val="0"/>
              </a:spcBef>
            </a:pPr>
          </a:p>
        </p:txBody>
      </p:sp>
      <p:sp>
        <p:nvSpPr>
          <p:cNvPr name="TextBox 3" id="3"/>
          <p:cNvSpPr txBox="true"/>
          <p:nvPr/>
        </p:nvSpPr>
        <p:spPr>
          <a:xfrm rot="0">
            <a:off x="1028700" y="1028700"/>
            <a:ext cx="8115300" cy="3429000"/>
          </a:xfrm>
          <a:prstGeom prst="rect">
            <a:avLst/>
          </a:prstGeom>
        </p:spPr>
        <p:txBody>
          <a:bodyPr anchor="t" rtlCol="false" tIns="0" lIns="0" bIns="0" rIns="0">
            <a:spAutoFit/>
          </a:bodyPr>
          <a:lstStyle/>
          <a:p>
            <a:pPr>
              <a:lnSpc>
                <a:spcPts val="9000"/>
              </a:lnSpc>
            </a:pPr>
            <a:r>
              <a:rPr lang="en-US" sz="7500">
                <a:solidFill>
                  <a:srgbClr val="000000"/>
                </a:solidFill>
                <a:latin typeface="Moontime Italics"/>
              </a:rPr>
              <a:t>Main purpose of applying Big Data analytics in fashion:</a:t>
            </a:r>
          </a:p>
          <a:p>
            <a:pPr>
              <a:lnSpc>
                <a:spcPts val="9000"/>
              </a:lnSpc>
            </a:pP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510931" y="1175932"/>
            <a:ext cx="4389637" cy="3918749"/>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57200" y="679719"/>
            <a:ext cx="9194800" cy="9607281"/>
          </a:xfrm>
          <a:prstGeom prst="rect">
            <a:avLst/>
          </a:prstGeom>
        </p:spPr>
        <p:txBody>
          <a:bodyPr anchor="t" rtlCol="false" tIns="0" lIns="0" bIns="0" rIns="0">
            <a:spAutoFit/>
          </a:bodyPr>
          <a:lstStyle/>
          <a:p>
            <a:pPr marL="604796" indent="-302398" lvl="1">
              <a:lnSpc>
                <a:spcPts val="3613"/>
              </a:lnSpc>
              <a:buFont typeface="Arial"/>
              <a:buChar char="•"/>
            </a:pPr>
            <a:r>
              <a:rPr lang="en-US" sz="2801">
                <a:solidFill>
                  <a:srgbClr val="000000"/>
                </a:solidFill>
                <a:latin typeface="Belleza Italics"/>
              </a:rPr>
              <a:t>For fashion industry, trend forecasting is the imperative principle, and, in the past, only historical sales have been the determinant of trend popularity and that is insufficient in today’s world. Consumers expectation and demand for customized shopping experience are increasing and investigating purchasing behavior through Big Data analytics of the past seasons can help ascertain shoppers’ favorite elements in the future. </a:t>
            </a:r>
          </a:p>
          <a:p>
            <a:pPr>
              <a:lnSpc>
                <a:spcPts val="3613"/>
              </a:lnSpc>
            </a:pPr>
          </a:p>
          <a:p>
            <a:pPr marL="604796" indent="-302398" lvl="1">
              <a:lnSpc>
                <a:spcPts val="3613"/>
              </a:lnSpc>
              <a:buFont typeface="Arial"/>
              <a:buChar char="•"/>
            </a:pPr>
            <a:r>
              <a:rPr lang="en-US" sz="2801">
                <a:solidFill>
                  <a:srgbClr val="000000"/>
                </a:solidFill>
                <a:latin typeface="Belleza Italics"/>
              </a:rPr>
              <a:t>Researchers from Penn State analyzed 6,629 runway reviews of 816 designers from Style.com to identify a network of influence among major designers. Trend forecasting giants such as Edited and WGSN have also disrupted fashion retail in recent years with advanced Big Data analytics applications. </a:t>
            </a:r>
          </a:p>
          <a:p>
            <a:pPr>
              <a:lnSpc>
                <a:spcPts val="3613"/>
              </a:lnSpc>
            </a:pPr>
          </a:p>
          <a:p>
            <a:pPr marL="604796" indent="-302398" lvl="1">
              <a:lnSpc>
                <a:spcPts val="3613"/>
              </a:lnSpc>
              <a:buFont typeface="Arial"/>
              <a:buChar char="•"/>
            </a:pPr>
            <a:r>
              <a:rPr lang="en-US" sz="2801">
                <a:solidFill>
                  <a:srgbClr val="000000"/>
                </a:solidFill>
                <a:latin typeface="Belleza Italics"/>
              </a:rPr>
              <a:t>Looking to various examples in the fashion industry, trend forecasting can offer further benefits via the incorporation of Google Trends which also predicts the present or very near future.</a:t>
            </a:r>
          </a:p>
          <a:p>
            <a:pPr>
              <a:lnSpc>
                <a:spcPts val="3613"/>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441345" y="1507676"/>
            <a:ext cx="7817955" cy="7419950"/>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BDDD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187568">
            <a:off x="-8490858" y="6754213"/>
            <a:ext cx="31044605" cy="21053887"/>
          </a:xfrm>
          <a:prstGeom prst="rect">
            <a:avLst/>
          </a:prstGeom>
        </p:spPr>
      </p:pic>
      <p:grpSp>
        <p:nvGrpSpPr>
          <p:cNvPr name="Group 3" id="3"/>
          <p:cNvGrpSpPr/>
          <p:nvPr/>
        </p:nvGrpSpPr>
        <p:grpSpPr>
          <a:xfrm rot="0">
            <a:off x="594855" y="552450"/>
            <a:ext cx="11277632" cy="9375470"/>
            <a:chOff x="0" y="0"/>
            <a:chExt cx="15036843" cy="12500626"/>
          </a:xfrm>
        </p:grpSpPr>
        <p:sp>
          <p:nvSpPr>
            <p:cNvPr name="TextBox 4" id="4"/>
            <p:cNvSpPr txBox="true"/>
            <p:nvPr/>
          </p:nvSpPr>
          <p:spPr>
            <a:xfrm rot="0">
              <a:off x="0" y="-9525"/>
              <a:ext cx="15036843" cy="4789805"/>
            </a:xfrm>
            <a:prstGeom prst="rect">
              <a:avLst/>
            </a:prstGeom>
          </p:spPr>
          <p:txBody>
            <a:bodyPr anchor="t" rtlCol="false" tIns="0" lIns="0" bIns="0" rIns="0">
              <a:spAutoFit/>
            </a:bodyPr>
            <a:lstStyle/>
            <a:p>
              <a:pPr>
                <a:lnSpc>
                  <a:spcPts val="3570"/>
                </a:lnSpc>
              </a:pPr>
              <a:r>
                <a:rPr lang="en-US" sz="3000">
                  <a:solidFill>
                    <a:srgbClr val="000000"/>
                  </a:solidFill>
                  <a:latin typeface="Belleza Italics"/>
                </a:rPr>
                <a:t>Today, the second machine age is enabling agile retail companies to produce 50,000-100,000 new items per year via efficient Big Data analytics. Consumers want the latest designs from catwalks to be available in store instantly. This fast fashion trend was initially supported by the first wave of Big Data analytics, which helped meet the demands in terms of enabling fashion companies to get the right pricing, stock, discounting, colors, and sizing.</a:t>
              </a:r>
            </a:p>
            <a:p>
              <a:pPr>
                <a:lnSpc>
                  <a:spcPts val="3570"/>
                </a:lnSpc>
              </a:pPr>
            </a:p>
          </p:txBody>
        </p:sp>
        <p:sp>
          <p:nvSpPr>
            <p:cNvPr name="TextBox 5" id="5"/>
            <p:cNvSpPr txBox="true"/>
            <p:nvPr/>
          </p:nvSpPr>
          <p:spPr>
            <a:xfrm rot="0">
              <a:off x="0" y="5269881"/>
              <a:ext cx="15036843" cy="7230745"/>
            </a:xfrm>
            <a:prstGeom prst="rect">
              <a:avLst/>
            </a:prstGeom>
          </p:spPr>
          <p:txBody>
            <a:bodyPr anchor="t" rtlCol="false" tIns="0" lIns="0" bIns="0" rIns="0">
              <a:spAutoFit/>
            </a:bodyPr>
            <a:lstStyle/>
            <a:p>
              <a:pPr>
                <a:lnSpc>
                  <a:spcPts val="3359"/>
                </a:lnSpc>
              </a:pPr>
            </a:p>
            <a:p>
              <a:pPr marL="518160" indent="-259080" lvl="1">
                <a:lnSpc>
                  <a:spcPts val="3359"/>
                </a:lnSpc>
                <a:buFont typeface="Arial"/>
                <a:buChar char="•"/>
              </a:pPr>
              <a:r>
                <a:rPr lang="en-US" sz="2400">
                  <a:solidFill>
                    <a:srgbClr val="341919"/>
                  </a:solidFill>
                  <a:latin typeface="IBM Plex Sans Hebrew Text Bold"/>
                </a:rPr>
                <a:t>Zara (www.zara.com/) mines Big Data daily to analyze and understand consumer demands, which are then translated into tangible designs, thus enabling Zara to remain at the forefront in terms of catering to consumer expectations and demand for the latest fashion trends. </a:t>
              </a:r>
            </a:p>
            <a:p>
              <a:pPr marL="518160" indent="-259080" lvl="1">
                <a:lnSpc>
                  <a:spcPts val="3359"/>
                </a:lnSpc>
                <a:buFont typeface="Arial"/>
                <a:buChar char="•"/>
              </a:pPr>
              <a:r>
                <a:rPr lang="en-US" sz="2400">
                  <a:solidFill>
                    <a:srgbClr val="341919"/>
                  </a:solidFill>
                  <a:latin typeface="IBM Plex Sans Hebrew Text Bold"/>
                </a:rPr>
                <a:t>ASOS, a British online retail giant, profits by using Big Data and its extensive product range to predict trends and give customers what they demand</a:t>
              </a:r>
            </a:p>
            <a:p>
              <a:pPr marL="518160" indent="-259080" lvl="1">
                <a:lnSpc>
                  <a:spcPts val="3359"/>
                </a:lnSpc>
                <a:buFont typeface="Arial"/>
                <a:buChar char="•"/>
              </a:pPr>
              <a:r>
                <a:rPr lang="en-US" sz="2400">
                  <a:solidFill>
                    <a:srgbClr val="341919"/>
                  </a:solidFill>
                  <a:latin typeface="IBM Plex Sans Hebrew Text Bold"/>
                </a:rPr>
                <a:t>Topshop is making use of freely accessible Big Data from fashion blogs and social media in its predictive analytics to determine emerging trends.</a:t>
              </a:r>
            </a:p>
            <a:p>
              <a:pPr marL="518160" indent="-259080" lvl="1">
                <a:lnSpc>
                  <a:spcPts val="3359"/>
                </a:lnSpc>
                <a:buFont typeface="Arial"/>
                <a:buChar char="•"/>
              </a:pPr>
              <a:r>
                <a:rPr lang="en-US" sz="2400">
                  <a:solidFill>
                    <a:srgbClr val="341919"/>
                  </a:solidFill>
                  <a:latin typeface="IBM Plex Sans Hebrew Text Bold"/>
                </a:rPr>
                <a:t>Stitch Fix employs 75 data scientists and exploits Big Data analytics on consumer style profiles to send shoppers a box of five items selected by an algorithm. </a:t>
              </a:r>
            </a:p>
            <a:p>
              <a:pPr>
                <a:lnSpc>
                  <a:spcPts val="3359"/>
                </a:lnSpc>
              </a:pPr>
            </a:p>
          </p:txBody>
        </p:sp>
      </p:gr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173987" y="2238385"/>
            <a:ext cx="6402610" cy="5584499"/>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027668" y="5143500"/>
            <a:ext cx="13874820" cy="3977642"/>
            <a:chOff x="0" y="0"/>
            <a:chExt cx="18499760" cy="5303522"/>
          </a:xfrm>
        </p:grpSpPr>
        <p:sp>
          <p:nvSpPr>
            <p:cNvPr name="TextBox 3" id="3"/>
            <p:cNvSpPr txBox="true"/>
            <p:nvPr/>
          </p:nvSpPr>
          <p:spPr>
            <a:xfrm rot="0">
              <a:off x="0" y="-85725"/>
              <a:ext cx="18499760" cy="724808"/>
            </a:xfrm>
            <a:prstGeom prst="rect">
              <a:avLst/>
            </a:prstGeom>
          </p:spPr>
          <p:txBody>
            <a:bodyPr anchor="t" rtlCol="false" tIns="0" lIns="0" bIns="0" rIns="0">
              <a:spAutoFit/>
            </a:bodyPr>
            <a:lstStyle/>
            <a:p>
              <a:pPr>
                <a:lnSpc>
                  <a:spcPts val="4638"/>
                </a:lnSpc>
              </a:pPr>
              <a:r>
                <a:rPr lang="en-US" sz="3199">
                  <a:solidFill>
                    <a:srgbClr val="191919"/>
                  </a:solidFill>
                  <a:latin typeface="Open Sauce"/>
                </a:rPr>
                <a:t>Big Data</a:t>
              </a:r>
            </a:p>
          </p:txBody>
        </p:sp>
        <p:sp>
          <p:nvSpPr>
            <p:cNvPr name="TextBox 4" id="4"/>
            <p:cNvSpPr txBox="true"/>
            <p:nvPr/>
          </p:nvSpPr>
          <p:spPr>
            <a:xfrm rot="0">
              <a:off x="0" y="1081808"/>
              <a:ext cx="18499760" cy="4221714"/>
            </a:xfrm>
            <a:prstGeom prst="rect">
              <a:avLst/>
            </a:prstGeom>
          </p:spPr>
          <p:txBody>
            <a:bodyPr anchor="t" rtlCol="false" tIns="0" lIns="0" bIns="0" rIns="0">
              <a:spAutoFit/>
            </a:bodyPr>
            <a:lstStyle/>
            <a:p>
              <a:pPr>
                <a:lnSpc>
                  <a:spcPts val="3189"/>
                </a:lnSpc>
              </a:pPr>
              <a:r>
                <a:rPr lang="en-US" sz="2199">
                  <a:solidFill>
                    <a:srgbClr val="191919"/>
                  </a:solidFill>
                  <a:latin typeface="Open Sauce Bold"/>
                </a:rPr>
                <a:t>Big Data is so powerful that for some retailers, fashion weeks are no longer the key source of fashion trends. </a:t>
              </a:r>
            </a:p>
            <a:p>
              <a:pPr>
                <a:lnSpc>
                  <a:spcPts val="3189"/>
                </a:lnSpc>
              </a:pPr>
              <a:r>
                <a:rPr lang="en-US" sz="2199">
                  <a:solidFill>
                    <a:srgbClr val="191919"/>
                  </a:solidFill>
                  <a:latin typeface="Open Sauce Bold"/>
                </a:rPr>
                <a:t>Online clothing retailers such as Lesara plan their product lines via the use of Big Data analytics to identify consumer trends instead of relying on their designers going to fashion weeks. </a:t>
              </a:r>
            </a:p>
            <a:p>
              <a:pPr>
                <a:lnSpc>
                  <a:spcPts val="3189"/>
                </a:lnSpc>
              </a:pPr>
            </a:p>
            <a:p>
              <a:pPr>
                <a:lnSpc>
                  <a:spcPts val="3189"/>
                </a:lnSpc>
              </a:pPr>
              <a:r>
                <a:rPr lang="en-US" sz="2199">
                  <a:solidFill>
                    <a:srgbClr val="191919"/>
                  </a:solidFill>
                  <a:latin typeface="Open Sauce Bold"/>
                </a:rPr>
                <a:t>H&amp;M is breaking with its long-standing practice of stocking stores around the globe with the same assortment of merchandise through the exploitation of both artificial intelligence (AI) and Big Data. </a:t>
              </a:r>
            </a:p>
            <a:p>
              <a:pPr>
                <a:lnSpc>
                  <a:spcPts val="3189"/>
                </a:lnSpc>
              </a:pPr>
            </a:p>
          </p:txBody>
        </p:sp>
      </p:grpSp>
      <p:grpSp>
        <p:nvGrpSpPr>
          <p:cNvPr name="Group 5" id="5"/>
          <p:cNvGrpSpPr/>
          <p:nvPr/>
        </p:nvGrpSpPr>
        <p:grpSpPr>
          <a:xfrm rot="0">
            <a:off x="1028700" y="1760926"/>
            <a:ext cx="2697468" cy="2697468"/>
            <a:chOff x="0" y="0"/>
            <a:chExt cx="3596624" cy="3596624"/>
          </a:xfrm>
        </p:grpSpPr>
        <p:grpSp>
          <p:nvGrpSpPr>
            <p:cNvPr name="Group 6" id="6"/>
            <p:cNvGrpSpPr/>
            <p:nvPr/>
          </p:nvGrpSpPr>
          <p:grpSpPr>
            <a:xfrm rot="0">
              <a:off x="0" y="0"/>
              <a:ext cx="3596624" cy="3596624"/>
              <a:chOff x="0" y="0"/>
              <a:chExt cx="6350000" cy="6350000"/>
            </a:xfrm>
          </p:grpSpPr>
          <p:sp>
            <p:nvSpPr>
              <p:cNvPr name="Freeform 7" id="7"/>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F2FA"/>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7628" y="942891"/>
              <a:ext cx="2261931" cy="1710842"/>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DAE-ZH8aGFM</dc:identifier>
  <dcterms:modified xsi:type="dcterms:W3CDTF">2011-08-01T06:04:30Z</dcterms:modified>
  <cp:revision>1</cp:revision>
  <dc:title>Time Management</dc:title>
</cp:coreProperties>
</file>